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303" r:id="rId10"/>
    <p:sldId id="304" r:id="rId11"/>
    <p:sldId id="286" r:id="rId12"/>
    <p:sldId id="305" r:id="rId13"/>
    <p:sldId id="306" r:id="rId14"/>
    <p:sldId id="307" r:id="rId15"/>
    <p:sldId id="308" r:id="rId16"/>
    <p:sldId id="309" r:id="rId17"/>
    <p:sldId id="290" r:id="rId18"/>
    <p:sldId id="291" r:id="rId19"/>
    <p:sldId id="296" r:id="rId20"/>
    <p:sldId id="292" r:id="rId21"/>
    <p:sldId id="297" r:id="rId22"/>
    <p:sldId id="294" r:id="rId23"/>
    <p:sldId id="310" r:id="rId24"/>
    <p:sldId id="298" r:id="rId25"/>
    <p:sldId id="311" r:id="rId26"/>
    <p:sldId id="312" r:id="rId27"/>
    <p:sldId id="289" r:id="rId28"/>
    <p:sldId id="288" r:id="rId29"/>
    <p:sldId id="301" r:id="rId30"/>
    <p:sldId id="299" r:id="rId31"/>
    <p:sldId id="300" r:id="rId32"/>
    <p:sldId id="267" r:id="rId33"/>
    <p:sldId id="302" r:id="rId34"/>
    <p:sldId id="266" r:id="rId35"/>
    <p:sldId id="287" r:id="rId36"/>
    <p:sldId id="268" r:id="rId37"/>
    <p:sldId id="313" r:id="rId38"/>
    <p:sldId id="315" r:id="rId39"/>
    <p:sldId id="316" r:id="rId40"/>
    <p:sldId id="317" r:id="rId41"/>
    <p:sldId id="285" r:id="rId42"/>
    <p:sldId id="31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9"/>
  </p:normalViewPr>
  <p:slideViewPr>
    <p:cSldViewPr snapToGrid="0" snapToObjects="1">
      <p:cViewPr varScale="1">
        <p:scale>
          <a:sx n="88" d="100"/>
          <a:sy n="88" d="100"/>
        </p:scale>
        <p:origin x="18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E898-667C-0E4F-804F-902EE554E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2A349-E13E-C44B-A0B6-3185B21CC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09CC2-5885-704D-8DB5-F196534F0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BD90-8183-EA42-BB39-306AF433F415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E19F9-80B6-004E-96E1-B8B4040C2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DD7B1-3B14-1D4F-A00D-5042FFB3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9D7A-D8C7-D54D-8519-69D2C8B5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7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B542E-D0C7-FD41-B261-1CDC166F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E3D9F-22FA-5341-9483-98B90EC8E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921FA-3082-A845-9503-AF1C6FBFD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BD90-8183-EA42-BB39-306AF433F415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2D641-496D-8548-999D-1B71EFCFC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A02D2-2903-5941-BFF2-04F3E3B9A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9D7A-D8C7-D54D-8519-69D2C8B5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8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53CD0-4547-124F-AA04-DD5BB42BE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25C09-06EB-B246-8BE6-33D1B462D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89EB1-1E65-934E-A96F-32894B7B1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BD90-8183-EA42-BB39-306AF433F415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84083-498E-4D43-92BD-62260E927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2D807-CFA3-E64D-8199-0652CC89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9D7A-D8C7-D54D-8519-69D2C8B5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2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C9344-32C0-8C46-AF50-3E8848152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9100D-362C-024C-8011-D7FF70F70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1B001-D8FA-0B4E-93F4-4239173FA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BD90-8183-EA42-BB39-306AF433F415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D8410-71C5-0B4E-9A03-F47EC305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35B99-9071-C740-832C-CBEB8707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9D7A-D8C7-D54D-8519-69D2C8B5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5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2FC1-0CCA-F54B-A9DD-7DAB619D5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65E6C-2182-D644-98DF-345615DC7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82D7F-FA58-544F-921F-14142CFBB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BD90-8183-EA42-BB39-306AF433F415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58AC1-857E-C846-BBEC-A3AA1300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7792-0B7C-6247-ABA8-AE6B533D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9D7A-D8C7-D54D-8519-69D2C8B5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B227-52D5-2F4B-9F8B-7C94D942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A62C-0694-8242-B785-A96809400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9F916-249A-BF4E-A31F-1F061AA91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7E1DC-541F-6441-8DB2-C13944D8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BD90-8183-EA42-BB39-306AF433F415}" type="datetimeFigureOut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3948D-39A8-F948-AC18-450A6D61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C1702-7A04-4344-B853-6DE488AC5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9D7A-D8C7-D54D-8519-69D2C8B5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1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6ADC1-7440-4446-BFE1-BF614AD07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E7032-9B91-484C-ADD6-775E3A82A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905D6-D048-E746-8574-8E4C26E63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EA886-4996-9040-A432-3808C80C8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6056C3-A5DA-B849-B13B-0BF93BEB9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2A069-9390-DA40-A2F2-B3AA3E3A5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BD90-8183-EA42-BB39-306AF433F415}" type="datetimeFigureOut">
              <a:rPr lang="en-US" smtClean="0"/>
              <a:t>8/26/25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00FD26-A5CB-3C4A-B388-5808D4A2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176FD-F45D-7C49-80C7-8032FCBE2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9D7A-D8C7-D54D-8519-69D2C8B5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5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50CB8-2326-3E48-8E5D-A3F81CBE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D2A2B9-096F-2C49-B606-53E9144DC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BD90-8183-EA42-BB39-306AF433F415}" type="datetimeFigureOut">
              <a:rPr lang="en-US" smtClean="0"/>
              <a:t>8/26/25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0DD8B-D923-894F-AF8F-55CB21FCE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BEC0E-D4DC-BB4B-9703-A0A335FD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9D7A-D8C7-D54D-8519-69D2C8B5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3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6CA0DB-D286-8144-9437-82960A98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BD90-8183-EA42-BB39-306AF433F415}" type="datetimeFigureOut">
              <a:rPr lang="en-US" smtClean="0"/>
              <a:t>8/26/25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6188A-84C8-6549-BF1B-93628A08B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9CB1F-AC81-3541-A585-29B5C56F3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9D7A-D8C7-D54D-8519-69D2C8B5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70A81-8E51-8E45-BD56-2D1C4D07D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A7108-952B-9541-8293-B780FBA6E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A4DBB-214E-374D-B3C0-27957721C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63B0C-7111-FA46-B22F-5F83DE728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BD90-8183-EA42-BB39-306AF433F415}" type="datetimeFigureOut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72956-0214-934B-8B92-46869D90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85C10-2D73-8D42-95F8-CB83641B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9D7A-D8C7-D54D-8519-69D2C8B5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2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20B5-6E80-AC4B-AE66-8ADC04BB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DD6D30-5CD0-6244-AF01-47E336511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19B2F-8204-0040-820E-4CB3900F4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C08A5-206E-A746-8DFF-DDBDD545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BD90-8183-EA42-BB39-306AF433F415}" type="datetimeFigureOut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794D3-839F-FB47-8319-B85A878D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AC47D-D6C4-1545-A99C-B0A5CDA6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9D7A-D8C7-D54D-8519-69D2C8B5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7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D613E-39CC-914D-BE7F-F9905974D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F23DB-C5CC-2040-9993-CCCD51B83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1FE2F-5BE1-A94A-976D-1216C920A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9BD90-8183-EA42-BB39-306AF433F415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4DBE0-9EFB-E749-B9E4-D57FB755E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03746-CB96-5A40-8162-BCA2D6D11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39D7A-D8C7-D54D-8519-69D2C8B5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9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928350-42F3-9348-8C97-2CEB496A0CBA}"/>
              </a:ext>
            </a:extLst>
          </p:cNvPr>
          <p:cNvSpPr/>
          <p:nvPr/>
        </p:nvSpPr>
        <p:spPr>
          <a:xfrm>
            <a:off x="1553028" y="1480235"/>
            <a:ext cx="934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Youth Eco-Anxiety in Valle de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Aburrá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Colombia: A Comparative Survey Study considering contextual factors</a:t>
            </a:r>
            <a:r>
              <a:rPr lang="en-US" sz="3200" dirty="0">
                <a:effectLst/>
              </a:rPr>
              <a:t> 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51D062-65EB-5045-A09A-19785976B1BF}"/>
              </a:ext>
            </a:extLst>
          </p:cNvPr>
          <p:cNvSpPr txBox="1"/>
          <p:nvPr/>
        </p:nvSpPr>
        <p:spPr>
          <a:xfrm>
            <a:off x="2061028" y="3178629"/>
            <a:ext cx="734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Alejo</a:t>
            </a:r>
            <a:r>
              <a:rPr lang="en-US" sz="2400" dirty="0"/>
              <a:t>, Santi, </a:t>
            </a:r>
            <a:r>
              <a:rPr lang="en-US" sz="2400" dirty="0" err="1"/>
              <a:t>Luisis</a:t>
            </a:r>
            <a:r>
              <a:rPr lang="en-US" sz="2400" dirty="0"/>
              <a:t> y Alexia (sin </a:t>
            </a:r>
            <a:r>
              <a:rPr lang="en-US" sz="2400" dirty="0" err="1"/>
              <a:t>publicar</a:t>
            </a:r>
            <a:r>
              <a:rPr lang="en-US" sz="2400" dirty="0"/>
              <a:t>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8A0678-32E8-6443-913B-279A7F8E2C8E}"/>
              </a:ext>
            </a:extLst>
          </p:cNvPr>
          <p:cNvSpPr/>
          <p:nvPr/>
        </p:nvSpPr>
        <p:spPr>
          <a:xfrm rot="19427603">
            <a:off x="1379787" y="2195807"/>
            <a:ext cx="969368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Coming soon</a:t>
            </a:r>
          </a:p>
        </p:txBody>
      </p:sp>
    </p:spTree>
    <p:extLst>
      <p:ext uri="{BB962C8B-B14F-4D97-AF65-F5344CB8AC3E}">
        <p14:creationId xmlns:p14="http://schemas.microsoft.com/office/powerpoint/2010/main" val="32622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1FFDD9-8295-2C4B-9F00-70B67712C2AB}"/>
              </a:ext>
            </a:extLst>
          </p:cNvPr>
          <p:cNvSpPr txBox="1"/>
          <p:nvPr/>
        </p:nvSpPr>
        <p:spPr>
          <a:xfrm>
            <a:off x="1741119" y="325306"/>
            <a:ext cx="8730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/>
              <a:t>Ficha</a:t>
            </a:r>
            <a:r>
              <a:rPr lang="en-US" sz="5400" dirty="0"/>
              <a:t> </a:t>
            </a:r>
            <a:r>
              <a:rPr lang="en-US" sz="5400" dirty="0" err="1"/>
              <a:t>técnica</a:t>
            </a:r>
            <a:endParaRPr lang="en-US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CEEE0-3A26-A44F-94B2-29E05F089E51}"/>
              </a:ext>
            </a:extLst>
          </p:cNvPr>
          <p:cNvSpPr txBox="1"/>
          <p:nvPr/>
        </p:nvSpPr>
        <p:spPr>
          <a:xfrm>
            <a:off x="626301" y="1991638"/>
            <a:ext cx="1092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Objetivo</a:t>
            </a:r>
            <a:r>
              <a:rPr lang="en-US" dirty="0"/>
              <a:t>: </a:t>
            </a:r>
            <a:r>
              <a:rPr lang="en-US" dirty="0" err="1"/>
              <a:t>evaluar</a:t>
            </a:r>
            <a:r>
              <a:rPr lang="en-US" dirty="0"/>
              <a:t> la </a:t>
            </a:r>
            <a:r>
              <a:rPr lang="en-US" dirty="0" err="1"/>
              <a:t>influencia</a:t>
            </a:r>
            <a:r>
              <a:rPr lang="en-US" dirty="0"/>
              <a:t> del </a:t>
            </a:r>
            <a:r>
              <a:rPr lang="en-US" dirty="0" err="1"/>
              <a:t>cambio</a:t>
            </a:r>
            <a:r>
              <a:rPr lang="en-US" dirty="0"/>
              <a:t> </a:t>
            </a:r>
            <a:r>
              <a:rPr lang="en-US" dirty="0" err="1"/>
              <a:t>climático</a:t>
            </a:r>
            <a:r>
              <a:rPr lang="en-US" dirty="0"/>
              <a:t> y la </a:t>
            </a:r>
            <a:r>
              <a:rPr lang="en-US" dirty="0" err="1"/>
              <a:t>degradación</a:t>
            </a:r>
            <a:r>
              <a:rPr lang="en-US" dirty="0"/>
              <a:t> </a:t>
            </a:r>
            <a:r>
              <a:rPr lang="en-US" dirty="0" err="1"/>
              <a:t>ecológica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algunas</a:t>
            </a:r>
            <a:r>
              <a:rPr lang="en-US" dirty="0"/>
              <a:t> </a:t>
            </a:r>
            <a:r>
              <a:rPr lang="en-US" dirty="0" err="1"/>
              <a:t>emociones</a:t>
            </a:r>
            <a:r>
              <a:rPr lang="en-US" dirty="0"/>
              <a:t> entre </a:t>
            </a:r>
            <a:r>
              <a:rPr lang="en-US" dirty="0" err="1"/>
              <a:t>jóvenes</a:t>
            </a:r>
            <a:r>
              <a:rPr lang="en-US" dirty="0"/>
              <a:t> de entre 18 y 28 </a:t>
            </a:r>
            <a:r>
              <a:rPr lang="en-US" dirty="0" err="1"/>
              <a:t>años</a:t>
            </a:r>
            <a:r>
              <a:rPr lang="en-US" dirty="0"/>
              <a:t> </a:t>
            </a:r>
            <a:r>
              <a:rPr lang="en-US" dirty="0" err="1"/>
              <a:t>residentes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municipios</a:t>
            </a:r>
            <a:r>
              <a:rPr lang="en-US" dirty="0"/>
              <a:t> que </a:t>
            </a:r>
            <a:r>
              <a:rPr lang="en-US" dirty="0" err="1"/>
              <a:t>componen</a:t>
            </a:r>
            <a:r>
              <a:rPr lang="en-US" dirty="0"/>
              <a:t> el </a:t>
            </a:r>
            <a:r>
              <a:rPr lang="en-US" dirty="0" err="1"/>
              <a:t>Área</a:t>
            </a:r>
            <a:r>
              <a:rPr lang="en-US" dirty="0"/>
              <a:t> </a:t>
            </a:r>
            <a:r>
              <a:rPr lang="en-US" dirty="0" err="1"/>
              <a:t>Metropolitana</a:t>
            </a:r>
            <a:r>
              <a:rPr lang="en-US" dirty="0"/>
              <a:t> del Valle de </a:t>
            </a:r>
            <a:r>
              <a:rPr lang="en-US" dirty="0" err="1"/>
              <a:t>Aburrá</a:t>
            </a:r>
            <a:r>
              <a:rPr lang="en-US" dirty="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B09B6A-D978-3845-A222-C6BA9823FC57}"/>
              </a:ext>
            </a:extLst>
          </p:cNvPr>
          <p:cNvSpPr txBox="1"/>
          <p:nvPr/>
        </p:nvSpPr>
        <p:spPr>
          <a:xfrm>
            <a:off x="626301" y="2802976"/>
            <a:ext cx="1092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Realización</a:t>
            </a:r>
            <a:r>
              <a:rPr lang="en-US" dirty="0"/>
              <a:t>: Low Carbon City y Universidad EAFIT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31E46A-2763-F04A-91F4-429F4E7F4384}"/>
              </a:ext>
            </a:extLst>
          </p:cNvPr>
          <p:cNvSpPr txBox="1"/>
          <p:nvPr/>
        </p:nvSpPr>
        <p:spPr>
          <a:xfrm>
            <a:off x="626301" y="3451476"/>
            <a:ext cx="1092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Fechas</a:t>
            </a:r>
            <a:r>
              <a:rPr lang="en-US" dirty="0"/>
              <a:t> de </a:t>
            </a:r>
            <a:r>
              <a:rPr lang="en-US" dirty="0" err="1"/>
              <a:t>recolección</a:t>
            </a:r>
            <a:r>
              <a:rPr lang="en-US" dirty="0"/>
              <a:t> de </a:t>
            </a:r>
            <a:r>
              <a:rPr lang="en-US" dirty="0" err="1"/>
              <a:t>información</a:t>
            </a:r>
            <a:r>
              <a:rPr lang="en-US" dirty="0"/>
              <a:t>: 12 de </a:t>
            </a:r>
            <a:r>
              <a:rPr lang="en-US" dirty="0" err="1"/>
              <a:t>julio</a:t>
            </a:r>
            <a:r>
              <a:rPr lang="en-US" dirty="0"/>
              <a:t> a 28 de </a:t>
            </a:r>
            <a:r>
              <a:rPr lang="en-US" dirty="0" err="1"/>
              <a:t>agosto</a:t>
            </a:r>
            <a:r>
              <a:rPr lang="en-US" dirty="0"/>
              <a:t> de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E0365-F28E-BB4B-8602-67AE916CCD48}"/>
              </a:ext>
            </a:extLst>
          </p:cNvPr>
          <p:cNvSpPr txBox="1"/>
          <p:nvPr/>
        </p:nvSpPr>
        <p:spPr>
          <a:xfrm>
            <a:off x="607512" y="4099976"/>
            <a:ext cx="1092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Método</a:t>
            </a:r>
            <a:r>
              <a:rPr lang="en-US" dirty="0"/>
              <a:t> de </a:t>
            </a:r>
            <a:r>
              <a:rPr lang="en-US" dirty="0" err="1"/>
              <a:t>recolección</a:t>
            </a:r>
            <a:r>
              <a:rPr lang="en-US" dirty="0"/>
              <a:t>: </a:t>
            </a:r>
            <a:r>
              <a:rPr lang="en-US" dirty="0" err="1"/>
              <a:t>formulario</a:t>
            </a:r>
            <a:r>
              <a:rPr lang="en-US" dirty="0"/>
              <a:t> web </a:t>
            </a:r>
            <a:r>
              <a:rPr lang="en-US" dirty="0" err="1"/>
              <a:t>anónimo</a:t>
            </a:r>
            <a:r>
              <a:rPr lang="en-US" dirty="0"/>
              <a:t>. </a:t>
            </a:r>
            <a:r>
              <a:rPr lang="en-US" dirty="0" err="1"/>
              <a:t>Invitación</a:t>
            </a:r>
            <a:r>
              <a:rPr lang="en-US" dirty="0"/>
              <a:t> personal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cursos</a:t>
            </a:r>
            <a:r>
              <a:rPr lang="en-US" dirty="0"/>
              <a:t> </a:t>
            </a:r>
            <a:r>
              <a:rPr lang="en-US" dirty="0" err="1"/>
              <a:t>universitarios</a:t>
            </a:r>
            <a:r>
              <a:rPr lang="en-US" dirty="0"/>
              <a:t> y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algunos</a:t>
            </a:r>
            <a:r>
              <a:rPr lang="en-US" dirty="0"/>
              <a:t> </a:t>
            </a:r>
            <a:r>
              <a:rPr lang="en-US" dirty="0" err="1"/>
              <a:t>lugares</a:t>
            </a:r>
            <a:r>
              <a:rPr lang="en-US" dirty="0"/>
              <a:t> de la ciudad y </a:t>
            </a:r>
            <a:r>
              <a:rPr lang="en-US" dirty="0" err="1"/>
              <a:t>envío</a:t>
            </a:r>
            <a:r>
              <a:rPr lang="en-US" dirty="0"/>
              <a:t> de Código QR con </a:t>
            </a:r>
            <a:r>
              <a:rPr lang="en-US" dirty="0" err="1"/>
              <a:t>vínculo</a:t>
            </a:r>
            <a:r>
              <a:rPr lang="en-US" dirty="0"/>
              <a:t> a la </a:t>
            </a:r>
            <a:r>
              <a:rPr lang="en-US" dirty="0" err="1"/>
              <a:t>encuesta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medios</a:t>
            </a:r>
            <a:r>
              <a:rPr lang="en-US" dirty="0"/>
              <a:t> </a:t>
            </a:r>
            <a:r>
              <a:rPr lang="en-US" dirty="0" err="1"/>
              <a:t>electrónicos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9B481-EFD6-594C-B688-F6719B1AE2E1}"/>
              </a:ext>
            </a:extLst>
          </p:cNvPr>
          <p:cNvSpPr txBox="1"/>
          <p:nvPr/>
        </p:nvSpPr>
        <p:spPr>
          <a:xfrm>
            <a:off x="607512" y="5025475"/>
            <a:ext cx="1092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Cubrimiento</a:t>
            </a:r>
            <a:r>
              <a:rPr lang="en-US" dirty="0"/>
              <a:t> </a:t>
            </a:r>
            <a:r>
              <a:rPr lang="en-US" dirty="0" err="1"/>
              <a:t>geográfico</a:t>
            </a:r>
            <a:r>
              <a:rPr lang="en-US" dirty="0"/>
              <a:t>: </a:t>
            </a:r>
            <a:r>
              <a:rPr lang="en-US" dirty="0" err="1"/>
              <a:t>municipios</a:t>
            </a:r>
            <a:r>
              <a:rPr lang="en-US" dirty="0"/>
              <a:t> del </a:t>
            </a:r>
            <a:r>
              <a:rPr lang="en-US" dirty="0" err="1"/>
              <a:t>Área</a:t>
            </a:r>
            <a:r>
              <a:rPr lang="en-US" dirty="0"/>
              <a:t> </a:t>
            </a:r>
            <a:r>
              <a:rPr lang="en-US" dirty="0" err="1"/>
              <a:t>Metropolitana</a:t>
            </a:r>
            <a:r>
              <a:rPr lang="en-US" dirty="0"/>
              <a:t> del Valle de </a:t>
            </a:r>
            <a:r>
              <a:rPr lang="en-US" dirty="0" err="1"/>
              <a:t>Aburrá</a:t>
            </a:r>
            <a:r>
              <a:rPr lang="en-US" dirty="0"/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338AD3-D3CD-B34E-BEDE-0338B0D34E1A}"/>
              </a:ext>
            </a:extLst>
          </p:cNvPr>
          <p:cNvSpPr txBox="1"/>
          <p:nvPr/>
        </p:nvSpPr>
        <p:spPr>
          <a:xfrm>
            <a:off x="607512" y="5673975"/>
            <a:ext cx="1092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Tamaño</a:t>
            </a:r>
            <a:r>
              <a:rPr lang="en-US" dirty="0"/>
              <a:t> de la </a:t>
            </a:r>
            <a:r>
              <a:rPr lang="en-US" dirty="0" err="1"/>
              <a:t>muestra</a:t>
            </a:r>
            <a:r>
              <a:rPr lang="en-US" dirty="0"/>
              <a:t>: 516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3E00178-7AE9-174F-829E-E9A1F4C1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61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1FFDD9-8295-2C4B-9F00-70B67712C2AB}"/>
              </a:ext>
            </a:extLst>
          </p:cNvPr>
          <p:cNvSpPr txBox="1"/>
          <p:nvPr/>
        </p:nvSpPr>
        <p:spPr>
          <a:xfrm>
            <a:off x="1753645" y="2417152"/>
            <a:ext cx="8730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/>
              <a:t>Sociodemográfico</a:t>
            </a:r>
            <a:endParaRPr lang="en-US" sz="5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43C06-9354-234F-B6AB-00D2841C4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1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D13068-5020-7441-B693-34521EEFB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78" y="1951721"/>
            <a:ext cx="4699950" cy="3415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53351E-B754-8549-841C-633AFCBDC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759" y="2126049"/>
            <a:ext cx="5856726" cy="32411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B15612-DFF3-F84B-AA10-A43D0F71488D}"/>
              </a:ext>
            </a:extLst>
          </p:cNvPr>
          <p:cNvSpPr txBox="1"/>
          <p:nvPr/>
        </p:nvSpPr>
        <p:spPr>
          <a:xfrm>
            <a:off x="3682652" y="777855"/>
            <a:ext cx="400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Distribución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Edad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F5B181-9492-004C-89C9-3EFEBE2D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3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AE461F-3E0B-394C-9E23-33CE8F98656B}"/>
              </a:ext>
            </a:extLst>
          </p:cNvPr>
          <p:cNvSpPr txBox="1"/>
          <p:nvPr/>
        </p:nvSpPr>
        <p:spPr>
          <a:xfrm>
            <a:off x="3707704" y="87682"/>
            <a:ext cx="4008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Distribución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Municipio de </a:t>
            </a:r>
            <a:r>
              <a:rPr lang="en-US" dirty="0" err="1"/>
              <a:t>Residencia</a:t>
            </a:r>
            <a:r>
              <a:rPr lang="en-US" dirty="0"/>
              <a:t> y </a:t>
            </a:r>
            <a:r>
              <a:rPr lang="en-US" dirty="0" err="1"/>
              <a:t>Tipo</a:t>
            </a:r>
            <a:r>
              <a:rPr lang="en-US" dirty="0"/>
              <a:t> de Zona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2B0B9-8D50-9846-ABF0-22C998549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95" y="866731"/>
            <a:ext cx="6289075" cy="2740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8F90E6-F7A9-4248-994F-7B55E66714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667"/>
          <a:stretch/>
        </p:blipFill>
        <p:spPr>
          <a:xfrm>
            <a:off x="7008051" y="1030439"/>
            <a:ext cx="4390633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8F6355-84BC-154E-9FE7-A10CB9415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95" y="4362451"/>
            <a:ext cx="7048500" cy="1790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61E6DC-4BEF-1949-8058-D7DD89D21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17" y="4635501"/>
            <a:ext cx="1816100" cy="1244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842312-DD11-D948-8CE2-01AEDE3B87EB}"/>
              </a:ext>
            </a:extLst>
          </p:cNvPr>
          <p:cNvSpPr txBox="1"/>
          <p:nvPr/>
        </p:nvSpPr>
        <p:spPr>
          <a:xfrm>
            <a:off x="8642958" y="5968485"/>
            <a:ext cx="216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Metropol.gov.co</a:t>
            </a:r>
            <a:r>
              <a:rPr lang="en-US" dirty="0"/>
              <a:t> (</a:t>
            </a:r>
            <a:r>
              <a:rPr lang="en-US" dirty="0" err="1"/>
              <a:t>s.f.</a:t>
            </a:r>
            <a:r>
              <a:rPr lang="en-US" dirty="0"/>
              <a:t>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53AF70C-68A4-8E49-A49F-A3A8AA29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56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FB9FA1-2E75-944D-A665-846D495B9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942" y="4906050"/>
            <a:ext cx="5530240" cy="17131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74377F-4237-0348-9E56-A41358E984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7"/>
          <a:stretch/>
        </p:blipFill>
        <p:spPr>
          <a:xfrm>
            <a:off x="2630466" y="731770"/>
            <a:ext cx="6976388" cy="38995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E3ED4D-8C95-FB4C-9A03-7E5BFBB370B8}"/>
              </a:ext>
            </a:extLst>
          </p:cNvPr>
          <p:cNvSpPr txBox="1"/>
          <p:nvPr/>
        </p:nvSpPr>
        <p:spPr>
          <a:xfrm>
            <a:off x="3795386" y="8768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Distribución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Género</a:t>
            </a:r>
            <a:r>
              <a:rPr lang="en-US" dirty="0"/>
              <a:t> y Grupo </a:t>
            </a:r>
            <a:r>
              <a:rPr lang="en-US" dirty="0" err="1"/>
              <a:t>Poblacional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0E03E6-2528-D348-B37F-F49E5152F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559" y="4906049"/>
            <a:ext cx="1206500" cy="99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657C3F-7B87-6A46-9EAC-12EF37303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5096" y="4906049"/>
            <a:ext cx="1219200" cy="990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A874EF-39EB-6945-8492-E61089FB7D55}"/>
              </a:ext>
            </a:extLst>
          </p:cNvPr>
          <p:cNvSpPr txBox="1"/>
          <p:nvPr/>
        </p:nvSpPr>
        <p:spPr>
          <a:xfrm>
            <a:off x="7604342" y="5843435"/>
            <a:ext cx="201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52.6 %          47.4 %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E87E70-18BD-B744-9B35-B816ACC0299D}"/>
              </a:ext>
            </a:extLst>
          </p:cNvPr>
          <p:cNvSpPr txBox="1"/>
          <p:nvPr/>
        </p:nvSpPr>
        <p:spPr>
          <a:xfrm>
            <a:off x="7439851" y="6249890"/>
            <a:ext cx="216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Metropol.gov.co</a:t>
            </a:r>
            <a:r>
              <a:rPr lang="en-US" dirty="0"/>
              <a:t> (</a:t>
            </a:r>
            <a:r>
              <a:rPr lang="en-US" dirty="0" err="1"/>
              <a:t>s.f.</a:t>
            </a:r>
            <a:r>
              <a:rPr lang="en-US" dirty="0"/>
              <a:t>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109560A-F4F2-9342-9D07-DF7302182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73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1D287B-C310-4347-BE94-2EA86E6417C6}"/>
              </a:ext>
            </a:extLst>
          </p:cNvPr>
          <p:cNvSpPr txBox="1"/>
          <p:nvPr/>
        </p:nvSpPr>
        <p:spPr>
          <a:xfrm>
            <a:off x="1753645" y="2417152"/>
            <a:ext cx="8730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/>
              <a:t>Conexión</a:t>
            </a:r>
            <a:endParaRPr lang="en-US" sz="5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050BC4-A146-7B41-85D2-DC3B39D9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46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6BC591-A85D-5040-A8DA-9A66E50C70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47" y="2440228"/>
            <a:ext cx="5982672" cy="1425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3A051B-76FB-8A45-B35D-2A28AC152D01}"/>
              </a:ext>
            </a:extLst>
          </p:cNvPr>
          <p:cNvSpPr txBox="1"/>
          <p:nvPr/>
        </p:nvSpPr>
        <p:spPr>
          <a:xfrm>
            <a:off x="478226" y="1966587"/>
            <a:ext cx="5837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Siento</a:t>
            </a:r>
            <a:r>
              <a:rPr lang="en-US" sz="1400" dirty="0"/>
              <a:t> </a:t>
            </a:r>
            <a:r>
              <a:rPr lang="en-US" sz="1400" dirty="0" err="1"/>
              <a:t>una</a:t>
            </a:r>
            <a:r>
              <a:rPr lang="en-US" sz="1400" dirty="0"/>
              <a:t> </a:t>
            </a:r>
            <a:r>
              <a:rPr lang="en-US" sz="1400" dirty="0" err="1"/>
              <a:t>conexión</a:t>
            </a:r>
            <a:r>
              <a:rPr lang="en-US" sz="1400" dirty="0"/>
              <a:t> con la </a:t>
            </a:r>
            <a:r>
              <a:rPr lang="en-US" sz="1400" dirty="0" err="1"/>
              <a:t>naturaleza</a:t>
            </a:r>
            <a:r>
              <a:rPr lang="en-US" sz="1400" dirty="0"/>
              <a:t> y el medio </a:t>
            </a:r>
            <a:r>
              <a:rPr lang="en-US" sz="1400" dirty="0" err="1"/>
              <a:t>ambiente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mi </a:t>
            </a:r>
            <a:r>
              <a:rPr lang="en-US" sz="1400" dirty="0" err="1"/>
              <a:t>vida</a:t>
            </a:r>
            <a:r>
              <a:rPr lang="en-US" sz="1400" dirty="0"/>
              <a:t> </a:t>
            </a:r>
            <a:r>
              <a:rPr lang="en-US" sz="1400" dirty="0" err="1"/>
              <a:t>diaria</a:t>
            </a:r>
            <a:endParaRPr lang="en-US" sz="1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2F9948-C89D-474E-BABD-618E96B050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562" y="2274364"/>
            <a:ext cx="4388862" cy="1819383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92B93E4-F0A6-7843-95BE-F0ECD44C0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9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1D287B-C310-4347-BE94-2EA86E6417C6}"/>
              </a:ext>
            </a:extLst>
          </p:cNvPr>
          <p:cNvSpPr txBox="1"/>
          <p:nvPr/>
        </p:nvSpPr>
        <p:spPr>
          <a:xfrm>
            <a:off x="1753645" y="2417152"/>
            <a:ext cx="8730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/>
              <a:t>Impacto</a:t>
            </a:r>
            <a:endParaRPr lang="en-US" sz="5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2F3453-3D02-0D44-B809-23C357A0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70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B3300A-9DBC-E74F-9EC3-F84103EC3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731" y="3736758"/>
            <a:ext cx="6997700" cy="261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45B5B-66FA-7C4B-B798-1D0068AA7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72" y="850900"/>
            <a:ext cx="7023100" cy="25781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D78B6D-BBF2-CD46-AD9F-E47D5995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6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1D287B-C310-4347-BE94-2EA86E6417C6}"/>
              </a:ext>
            </a:extLst>
          </p:cNvPr>
          <p:cNvSpPr txBox="1"/>
          <p:nvPr/>
        </p:nvSpPr>
        <p:spPr>
          <a:xfrm>
            <a:off x="1753645" y="2417152"/>
            <a:ext cx="8730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/>
              <a:t>Prospección</a:t>
            </a:r>
            <a:endParaRPr lang="en-US" sz="5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D2B57D-82D8-AD41-A233-8713A440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7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525C94-CCF7-3A4D-A9C0-5DACD6903B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51" y="228600"/>
            <a:ext cx="3239796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E8D1D1-CE7F-7A4E-9C10-3F66DC309C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834" y="3009900"/>
            <a:ext cx="4594665" cy="36171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E6AE53-C052-9245-87AC-B2E29CCACA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467" y="1446642"/>
            <a:ext cx="4495799" cy="3371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04F497-D2DE-6749-B3AC-A249644EF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183" y="0"/>
            <a:ext cx="988540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8F7709-C390-4E4B-98F0-3D75635524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936" y="0"/>
            <a:ext cx="885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4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60E1EC-9C5B-D741-9119-10BE655860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332" y="640879"/>
            <a:ext cx="4701143" cy="22780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AB708F-134D-EE47-97A6-1905364A2B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938" y="636626"/>
            <a:ext cx="4648821" cy="2282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C141B-0A97-E042-93AD-F9BCE9E796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85" y="4810302"/>
            <a:ext cx="4005495" cy="1175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535235-FD76-3047-BAB9-6B50C58106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030" y="4810302"/>
            <a:ext cx="4091680" cy="11192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326ACC-FC14-0143-A6A7-8289A82E96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85" y="3436395"/>
            <a:ext cx="4005494" cy="12358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1E30C0-FB74-C644-BF78-DE4AFFD843C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98" y="4786030"/>
            <a:ext cx="3815491" cy="11888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B11D7-F8D5-9544-BC16-F19483470B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030" y="3436395"/>
            <a:ext cx="4091680" cy="12475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C96C47-6B26-EC43-8BE2-409AF048EC9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98" y="3440482"/>
            <a:ext cx="3812820" cy="1231728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AF5424C-4968-5D44-A1B7-F24940AD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0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1D287B-C310-4347-BE94-2EA86E6417C6}"/>
              </a:ext>
            </a:extLst>
          </p:cNvPr>
          <p:cNvSpPr txBox="1"/>
          <p:nvPr/>
        </p:nvSpPr>
        <p:spPr>
          <a:xfrm>
            <a:off x="1753645" y="2417152"/>
            <a:ext cx="8730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/>
              <a:t>Educación</a:t>
            </a:r>
            <a:endParaRPr lang="en-US" sz="5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CB91ED-7EF3-0E47-9ED7-15E83CCB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5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D16704-14C3-4944-96BB-73B4B080B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116" y="3772480"/>
            <a:ext cx="7749461" cy="26157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6BD38-0B0A-B742-8FF5-C191231B7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55" y="136395"/>
            <a:ext cx="7035800" cy="34036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3C79C-DF72-FD4B-814A-60346287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0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FEEED6-371B-684C-93B9-1194CAAF2FAC}"/>
              </a:ext>
            </a:extLst>
          </p:cNvPr>
          <p:cNvSpPr txBox="1"/>
          <p:nvPr/>
        </p:nvSpPr>
        <p:spPr>
          <a:xfrm>
            <a:off x="2417523" y="2029216"/>
            <a:ext cx="77661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/>
            </a:lvl1pPr>
          </a:lstStyle>
          <a:p>
            <a:r>
              <a:rPr lang="en-US" dirty="0" err="1"/>
              <a:t>Emociones</a:t>
            </a:r>
            <a:r>
              <a:rPr lang="en-US" dirty="0"/>
              <a:t> – Cambio </a:t>
            </a:r>
            <a:r>
              <a:rPr lang="en-US" dirty="0" err="1"/>
              <a:t>climático</a:t>
            </a:r>
            <a:r>
              <a:rPr lang="en-US" dirty="0"/>
              <a:t> y </a:t>
            </a:r>
            <a:r>
              <a:rPr lang="en-US" dirty="0" err="1"/>
              <a:t>degradación</a:t>
            </a:r>
            <a:r>
              <a:rPr lang="en-US" dirty="0"/>
              <a:t> </a:t>
            </a:r>
            <a:r>
              <a:rPr lang="en-US" dirty="0" err="1"/>
              <a:t>ecológica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1B41F8-15CD-3E44-9A3D-C3C10C49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1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2A6489-2D94-2F4D-B9E8-7256AB6D0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85" y="3987103"/>
            <a:ext cx="5925857" cy="1975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1F965C-D9CC-F740-B081-F8A4C53E2A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578" y="2060488"/>
            <a:ext cx="4933734" cy="2368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A6F815-16AB-BD41-9C86-517749D94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00" y="526086"/>
            <a:ext cx="5933075" cy="202435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243074F-1F0E-C442-BF48-8FD93C56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0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B64D2CB-7C83-2848-875D-41BA907FBD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105" y="4471749"/>
            <a:ext cx="5743532" cy="16161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0CFF4E-CAFB-0440-9E4C-658C39C3C8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61" y="4471749"/>
            <a:ext cx="5584868" cy="15795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88DB2C1-6C5D-E44E-BDA8-4842DE77DA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003" y="2428573"/>
            <a:ext cx="5791634" cy="13780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D47C30-14FB-0842-9303-25BB500F68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61" y="2304789"/>
            <a:ext cx="5606924" cy="17285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C114D81-D47D-F945-AA7A-4F7F5100DF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703" y="619140"/>
            <a:ext cx="5613317" cy="15840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52BD420-D675-F249-8A54-7B3E19CEF3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60" y="619140"/>
            <a:ext cx="5584868" cy="1584049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73ADB3F2-FC70-4C42-BC71-35B49D62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6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0A5F02-1A8D-B04D-8445-16E4B46501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221" y="5185025"/>
            <a:ext cx="5466401" cy="14662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3DAAA5-B965-D24C-8F75-CFE42897A4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39" y="5185025"/>
            <a:ext cx="5788674" cy="13708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2E18A-7519-254A-931E-465529A991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221" y="3467680"/>
            <a:ext cx="5470247" cy="14550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EA2D0-D567-C942-9DDD-059E7BC453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30" y="3467680"/>
            <a:ext cx="5799810" cy="1552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073817-324E-3042-9669-A58FCFACD6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221" y="2009035"/>
            <a:ext cx="5295559" cy="1022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C7F5C7-6161-7C42-8FF0-257FA1CE8CC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30" y="1758515"/>
            <a:ext cx="5811419" cy="1544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F75050-705F-8F49-8607-43C16CA49C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487" y="152401"/>
            <a:ext cx="5609496" cy="1484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CE7E63-F580-5347-BF81-FED947F1F01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39" y="152401"/>
            <a:ext cx="5799810" cy="148412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00B899-6B56-574A-A68C-2D47FC09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1D287B-C310-4347-BE94-2EA86E6417C6}"/>
              </a:ext>
            </a:extLst>
          </p:cNvPr>
          <p:cNvSpPr txBox="1"/>
          <p:nvPr/>
        </p:nvSpPr>
        <p:spPr>
          <a:xfrm>
            <a:off x="1753645" y="2417152"/>
            <a:ext cx="8730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/>
              <a:t>Acción</a:t>
            </a:r>
            <a:endParaRPr lang="en-US" sz="5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75A3B3-EF8F-4743-9F2C-C00B395E3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15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358E08-1A60-474C-8907-AF5A59EC099C}"/>
              </a:ext>
            </a:extLst>
          </p:cNvPr>
          <p:cNvGrpSpPr/>
          <p:nvPr/>
        </p:nvGrpSpPr>
        <p:grpSpPr>
          <a:xfrm>
            <a:off x="0" y="3068876"/>
            <a:ext cx="6250487" cy="2457003"/>
            <a:chOff x="0" y="3068876"/>
            <a:chExt cx="6250487" cy="245700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C2282C-FD61-EE4C-B9F0-DB5BB1ADE9EA}"/>
                </a:ext>
              </a:extLst>
            </p:cNvPr>
            <p:cNvSpPr txBox="1"/>
            <p:nvPr/>
          </p:nvSpPr>
          <p:spPr>
            <a:xfrm>
              <a:off x="0" y="3068876"/>
              <a:ext cx="62504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US" dirty="0" err="1"/>
                <a:t>Conozco</a:t>
              </a:r>
              <a:r>
                <a:rPr lang="en-US" dirty="0"/>
                <a:t> </a:t>
              </a:r>
              <a:r>
                <a:rPr lang="en-US" dirty="0" err="1"/>
                <a:t>maneras</a:t>
              </a:r>
              <a:r>
                <a:rPr lang="en-US" dirty="0"/>
                <a:t> de </a:t>
              </a:r>
              <a:r>
                <a:rPr lang="en-US" dirty="0" err="1"/>
                <a:t>ayudar</a:t>
              </a:r>
              <a:r>
                <a:rPr lang="en-US" dirty="0"/>
                <a:t> a </a:t>
              </a:r>
              <a:r>
                <a:rPr lang="en-US" dirty="0" err="1"/>
                <a:t>combatir</a:t>
              </a:r>
              <a:r>
                <a:rPr lang="en-US" dirty="0"/>
                <a:t> el </a:t>
              </a:r>
              <a:r>
                <a:rPr lang="en-US" dirty="0" err="1"/>
                <a:t>cambio</a:t>
              </a:r>
              <a:r>
                <a:rPr lang="en-US" dirty="0"/>
                <a:t> </a:t>
              </a:r>
              <a:r>
                <a:rPr lang="en-US" dirty="0" err="1"/>
                <a:t>climático</a:t>
              </a:r>
              <a:r>
                <a:rPr lang="en-US" dirty="0"/>
                <a:t> y la </a:t>
              </a:r>
              <a:r>
                <a:rPr lang="en-US" dirty="0" err="1"/>
                <a:t>degradación</a:t>
              </a:r>
              <a:r>
                <a:rPr lang="en-US" dirty="0"/>
                <a:t> </a:t>
              </a:r>
              <a:r>
                <a:rPr lang="en-US" dirty="0" err="1"/>
                <a:t>ambiental</a:t>
              </a:r>
              <a:r>
                <a:rPr lang="en-US" dirty="0"/>
                <a:t> </a:t>
              </a:r>
              <a:r>
                <a:rPr lang="en-US" dirty="0" err="1"/>
                <a:t>en</a:t>
              </a:r>
              <a:r>
                <a:rPr lang="en-US" dirty="0"/>
                <a:t> la </a:t>
              </a:r>
              <a:r>
                <a:rPr lang="en-US" dirty="0" err="1"/>
                <a:t>región</a:t>
              </a:r>
              <a:r>
                <a:rPr lang="en-US" dirty="0"/>
                <a:t> que </a:t>
              </a:r>
              <a:r>
                <a:rPr lang="en-US" dirty="0" err="1"/>
                <a:t>habito</a:t>
              </a:r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846331-94AB-494F-9FC7-4989C58A4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676" y="3793802"/>
              <a:ext cx="5520996" cy="173207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EEE824B-FD5E-B94C-A866-32764887D07F}"/>
              </a:ext>
            </a:extLst>
          </p:cNvPr>
          <p:cNvGrpSpPr/>
          <p:nvPr/>
        </p:nvGrpSpPr>
        <p:grpSpPr>
          <a:xfrm>
            <a:off x="6165326" y="3068876"/>
            <a:ext cx="6145805" cy="2457004"/>
            <a:chOff x="6165326" y="3068876"/>
            <a:chExt cx="6145805" cy="24570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2F66A1-20C6-B448-AE6D-798E456C3A14}"/>
                </a:ext>
              </a:extLst>
            </p:cNvPr>
            <p:cNvSpPr txBox="1"/>
            <p:nvPr/>
          </p:nvSpPr>
          <p:spPr>
            <a:xfrm>
              <a:off x="6165326" y="3068876"/>
              <a:ext cx="61458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US" dirty="0" err="1"/>
                <a:t>Creo</a:t>
              </a:r>
              <a:r>
                <a:rPr lang="en-US" dirty="0"/>
                <a:t> que con mis </a:t>
              </a:r>
              <a:r>
                <a:rPr lang="en-US" dirty="0" err="1"/>
                <a:t>acciones</a:t>
              </a:r>
              <a:r>
                <a:rPr lang="en-US" dirty="0"/>
                <a:t> </a:t>
              </a:r>
              <a:r>
                <a:rPr lang="en-US" dirty="0" err="1"/>
                <a:t>puedo</a:t>
              </a:r>
              <a:r>
                <a:rPr lang="en-US" dirty="0"/>
                <a:t> </a:t>
              </a:r>
              <a:r>
                <a:rPr lang="en-US" dirty="0" err="1"/>
                <a:t>ayudar</a:t>
              </a:r>
              <a:r>
                <a:rPr lang="en-US" dirty="0"/>
                <a:t> a </a:t>
              </a:r>
              <a:r>
                <a:rPr lang="en-US" dirty="0" err="1"/>
                <a:t>combatir</a:t>
              </a:r>
              <a:r>
                <a:rPr lang="en-US" dirty="0"/>
                <a:t> el </a:t>
              </a:r>
              <a:r>
                <a:rPr lang="en-US" dirty="0" err="1"/>
                <a:t>cambio</a:t>
              </a:r>
              <a:r>
                <a:rPr lang="en-US" dirty="0"/>
                <a:t> </a:t>
              </a:r>
              <a:r>
                <a:rPr lang="en-US" dirty="0" err="1"/>
                <a:t>climático</a:t>
              </a:r>
              <a:r>
                <a:rPr lang="en-US" dirty="0"/>
                <a:t> y la </a:t>
              </a:r>
              <a:r>
                <a:rPr lang="en-US" dirty="0" err="1"/>
                <a:t>degradación</a:t>
              </a:r>
              <a:r>
                <a:rPr lang="en-US" dirty="0"/>
                <a:t> </a:t>
              </a:r>
              <a:r>
                <a:rPr lang="en-US" dirty="0" err="1"/>
                <a:t>ambiental</a:t>
              </a:r>
              <a:r>
                <a:rPr lang="en-US" dirty="0"/>
                <a:t> </a:t>
              </a:r>
              <a:r>
                <a:rPr lang="en-US" dirty="0" err="1"/>
                <a:t>en</a:t>
              </a:r>
              <a:r>
                <a:rPr lang="en-US" dirty="0"/>
                <a:t> la </a:t>
              </a:r>
              <a:r>
                <a:rPr lang="en-US" dirty="0" err="1"/>
                <a:t>región</a:t>
              </a:r>
              <a:r>
                <a:rPr lang="en-US" dirty="0"/>
                <a:t> que </a:t>
              </a:r>
              <a:r>
                <a:rPr lang="en-US" dirty="0" err="1"/>
                <a:t>habito</a:t>
              </a:r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D0F0AC-8252-644C-B034-3EA9A4EB7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3743" y="3793802"/>
              <a:ext cx="5239108" cy="173207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C7EE961-46DF-D249-BC0B-778C40DE97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12" y="1175096"/>
            <a:ext cx="4666048" cy="142924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2003B1A-3FF0-1C41-B6A1-6008965B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28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217560-EFF0-DA41-8E42-B2020BC185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243" y="202826"/>
            <a:ext cx="4933293" cy="276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3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73E6E0-2BBC-5842-A805-DBF9C4255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4" y="447675"/>
            <a:ext cx="5385695" cy="2537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346A3B-B089-4C4D-9555-76E27AB12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34" y="3402447"/>
            <a:ext cx="4709773" cy="313646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C1D7D06-469D-504B-AF1D-FA3C446E7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29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5657E0-FA41-BE4D-8739-13B2A9BA96CB}"/>
              </a:ext>
            </a:extLst>
          </p:cNvPr>
          <p:cNvGrpSpPr/>
          <p:nvPr/>
        </p:nvGrpSpPr>
        <p:grpSpPr>
          <a:xfrm>
            <a:off x="6122469" y="2696576"/>
            <a:ext cx="5837129" cy="1903431"/>
            <a:chOff x="6122469" y="2696576"/>
            <a:chExt cx="5837129" cy="19034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FF480B-67E4-EC46-9971-452F29D1F488}"/>
                </a:ext>
              </a:extLst>
            </p:cNvPr>
            <p:cNvSpPr txBox="1"/>
            <p:nvPr/>
          </p:nvSpPr>
          <p:spPr>
            <a:xfrm>
              <a:off x="6122469" y="2696576"/>
              <a:ext cx="58371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¿</a:t>
              </a:r>
              <a:r>
                <a:rPr lang="en-US" sz="1400" dirty="0" err="1"/>
                <a:t>Estás</a:t>
              </a:r>
              <a:r>
                <a:rPr lang="en-US" sz="1400" dirty="0"/>
                <a:t> </a:t>
              </a:r>
              <a:r>
                <a:rPr lang="en-US" sz="1400" dirty="0" err="1"/>
                <a:t>activamente</a:t>
              </a:r>
              <a:r>
                <a:rPr lang="en-US" sz="1400" dirty="0"/>
                <a:t> </a:t>
              </a:r>
              <a:r>
                <a:rPr lang="en-US" sz="1400" dirty="0" err="1"/>
                <a:t>involucrada</a:t>
              </a:r>
              <a:r>
                <a:rPr lang="en-US" sz="1400" dirty="0"/>
                <a:t> o </a:t>
              </a:r>
              <a:r>
                <a:rPr lang="en-US" sz="1400" dirty="0" err="1"/>
                <a:t>involucrado</a:t>
              </a:r>
              <a:r>
                <a:rPr lang="en-US" sz="1400" dirty="0"/>
                <a:t> </a:t>
              </a:r>
              <a:r>
                <a:rPr lang="en-US" sz="1400" dirty="0" err="1"/>
                <a:t>en</a:t>
              </a:r>
              <a:r>
                <a:rPr lang="en-US" sz="1400" dirty="0"/>
                <a:t> </a:t>
              </a:r>
              <a:r>
                <a:rPr lang="en-US" sz="1400" dirty="0" err="1"/>
                <a:t>iniciativas</a:t>
              </a:r>
              <a:r>
                <a:rPr lang="en-US" sz="1400" dirty="0"/>
                <a:t> u </a:t>
              </a:r>
              <a:r>
                <a:rPr lang="en-US" sz="1400" dirty="0" err="1"/>
                <a:t>organizaciones</a:t>
              </a:r>
              <a:r>
                <a:rPr lang="en-US" sz="1400" dirty="0"/>
                <a:t> </a:t>
              </a:r>
              <a:r>
                <a:rPr lang="en-US" sz="1400" dirty="0" err="1"/>
                <a:t>ambientales</a:t>
              </a:r>
              <a:r>
                <a:rPr lang="en-US" sz="1400" dirty="0"/>
                <a:t> </a:t>
              </a:r>
              <a:r>
                <a:rPr lang="en-US" sz="1400" dirty="0" err="1"/>
                <a:t>en</a:t>
              </a:r>
              <a:r>
                <a:rPr lang="en-US" sz="1400" dirty="0"/>
                <a:t> </a:t>
              </a:r>
              <a:r>
                <a:rPr lang="en-US" sz="1400" dirty="0" err="1"/>
                <a:t>tu</a:t>
              </a:r>
              <a:r>
                <a:rPr lang="en-US" sz="1400" dirty="0"/>
                <a:t> </a:t>
              </a:r>
              <a:r>
                <a:rPr lang="en-US" sz="1400" dirty="0" err="1"/>
                <a:t>comunidad</a:t>
              </a:r>
              <a:r>
                <a:rPr lang="en-US" sz="1400" dirty="0"/>
                <a:t>?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87349B-24AE-AB43-A464-17A30644B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4631" y="3219796"/>
              <a:ext cx="5677424" cy="1380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672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F37EA4-D231-2542-9F8A-B364678224EC}"/>
              </a:ext>
            </a:extLst>
          </p:cNvPr>
          <p:cNvSpPr txBox="1"/>
          <p:nvPr/>
        </p:nvSpPr>
        <p:spPr>
          <a:xfrm>
            <a:off x="495300" y="1168400"/>
            <a:ext cx="11112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Ecoansiedad</a:t>
            </a:r>
            <a:r>
              <a:rPr lang="en-US" sz="3200" dirty="0"/>
              <a:t>/</a:t>
            </a:r>
            <a:r>
              <a:rPr lang="en-US" sz="3200" dirty="0" err="1"/>
              <a:t>ansiedad</a:t>
            </a:r>
            <a:r>
              <a:rPr lang="en-US" sz="3200" dirty="0"/>
              <a:t> </a:t>
            </a:r>
            <a:r>
              <a:rPr lang="en-US" sz="3200" dirty="0" err="1"/>
              <a:t>climática</a:t>
            </a:r>
            <a:r>
              <a:rPr lang="en-US" sz="3200" dirty="0"/>
              <a:t>/</a:t>
            </a:r>
            <a:r>
              <a:rPr lang="en-US" sz="3200" dirty="0" err="1"/>
              <a:t>solastalgia</a:t>
            </a:r>
            <a:r>
              <a:rPr lang="en-US" sz="3200" dirty="0"/>
              <a:t>: </a:t>
            </a:r>
            <a:r>
              <a:rPr lang="en-US" sz="3200" dirty="0" err="1"/>
              <a:t>fenómeno</a:t>
            </a:r>
            <a:r>
              <a:rPr lang="en-US" sz="3200" dirty="0"/>
              <a:t> </a:t>
            </a:r>
            <a:r>
              <a:rPr lang="en-US" sz="3200" dirty="0" err="1"/>
              <a:t>caracterizado</a:t>
            </a:r>
            <a:r>
              <a:rPr lang="en-US" sz="3200" dirty="0"/>
              <a:t> 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preocupación</a:t>
            </a:r>
            <a:r>
              <a:rPr lang="en-US" sz="3200" dirty="0"/>
              <a:t> </a:t>
            </a:r>
            <a:r>
              <a:rPr lang="en-US" sz="3200" dirty="0" err="1"/>
              <a:t>persistente</a:t>
            </a:r>
            <a:r>
              <a:rPr lang="en-US" sz="3200" dirty="0"/>
              <a:t> </a:t>
            </a:r>
            <a:r>
              <a:rPr lang="en-US" sz="3200" dirty="0" err="1"/>
              <a:t>por</a:t>
            </a:r>
            <a:r>
              <a:rPr lang="en-US" sz="3200" dirty="0"/>
              <a:t> el </a:t>
            </a:r>
            <a:r>
              <a:rPr lang="en-US" sz="3200" dirty="0" err="1"/>
              <a:t>futuro</a:t>
            </a:r>
            <a:r>
              <a:rPr lang="en-US" sz="3200" dirty="0"/>
              <a:t> del </a:t>
            </a:r>
            <a:r>
              <a:rPr lang="en-US" sz="3200" dirty="0" err="1"/>
              <a:t>planeta</a:t>
            </a:r>
            <a:r>
              <a:rPr lang="en-US" sz="3200" dirty="0"/>
              <a:t> con </a:t>
            </a:r>
            <a:r>
              <a:rPr lang="en-US" sz="3200" dirty="0" err="1"/>
              <a:t>relación</a:t>
            </a:r>
            <a:r>
              <a:rPr lang="en-US" sz="3200" dirty="0"/>
              <a:t> al </a:t>
            </a:r>
            <a:r>
              <a:rPr lang="en-US" sz="3200" dirty="0" err="1"/>
              <a:t>cambio</a:t>
            </a:r>
            <a:r>
              <a:rPr lang="en-US" sz="3200" dirty="0"/>
              <a:t> </a:t>
            </a:r>
            <a:r>
              <a:rPr lang="en-US" sz="3200" dirty="0" err="1"/>
              <a:t>climático</a:t>
            </a:r>
            <a:r>
              <a:rPr lang="en-US" sz="3200" dirty="0"/>
              <a:t> y la </a:t>
            </a:r>
            <a:r>
              <a:rPr lang="en-US" sz="3200" dirty="0" err="1"/>
              <a:t>degradación</a:t>
            </a:r>
            <a:r>
              <a:rPr lang="en-US" sz="3200" dirty="0"/>
              <a:t> </a:t>
            </a:r>
            <a:r>
              <a:rPr lang="en-US" sz="3200" dirty="0" err="1"/>
              <a:t>ambiental</a:t>
            </a:r>
            <a:r>
              <a:rPr lang="en-US" sz="32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F578A-480D-4645-8167-79C3D20A299B}"/>
              </a:ext>
            </a:extLst>
          </p:cNvPr>
          <p:cNvSpPr txBox="1"/>
          <p:nvPr/>
        </p:nvSpPr>
        <p:spPr>
          <a:xfrm>
            <a:off x="495300" y="3632200"/>
            <a:ext cx="11112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Exploramos</a:t>
            </a:r>
            <a:r>
              <a:rPr lang="en-US" sz="3200" dirty="0"/>
              <a:t> </a:t>
            </a:r>
            <a:r>
              <a:rPr lang="en-US" sz="3200" dirty="0" err="1"/>
              <a:t>cómo</a:t>
            </a:r>
            <a:r>
              <a:rPr lang="en-US" sz="3200" dirty="0"/>
              <a:t> </a:t>
            </a:r>
            <a:r>
              <a:rPr lang="en-US" sz="3200" dirty="0" err="1"/>
              <a:t>estas</a:t>
            </a:r>
            <a:r>
              <a:rPr lang="en-US" sz="3200" dirty="0"/>
              <a:t> </a:t>
            </a:r>
            <a:r>
              <a:rPr lang="en-US" sz="3200" dirty="0" err="1"/>
              <a:t>emociones</a:t>
            </a:r>
            <a:r>
              <a:rPr lang="en-US" sz="3200" dirty="0"/>
              <a:t> se </a:t>
            </a:r>
            <a:r>
              <a:rPr lang="en-US" sz="3200" dirty="0" err="1"/>
              <a:t>manifiestan</a:t>
            </a:r>
            <a:r>
              <a:rPr lang="en-US" sz="3200" dirty="0"/>
              <a:t> entre personas </a:t>
            </a:r>
            <a:r>
              <a:rPr lang="en-US" sz="3200" dirty="0" err="1"/>
              <a:t>jóvenes</a:t>
            </a:r>
            <a:r>
              <a:rPr lang="en-US" sz="3200" dirty="0"/>
              <a:t> (18-28) </a:t>
            </a:r>
            <a:r>
              <a:rPr lang="en-US" sz="3200" dirty="0" err="1"/>
              <a:t>habitantes</a:t>
            </a:r>
            <a:r>
              <a:rPr lang="en-US" sz="3200" dirty="0"/>
              <a:t> del AMVA.</a:t>
            </a:r>
          </a:p>
        </p:txBody>
      </p:sp>
    </p:spTree>
    <p:extLst>
      <p:ext uri="{BB962C8B-B14F-4D97-AF65-F5344CB8AC3E}">
        <p14:creationId xmlns:p14="http://schemas.microsoft.com/office/powerpoint/2010/main" val="21260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9EEF0B-7478-6544-BE50-703A26F0786A}"/>
              </a:ext>
            </a:extLst>
          </p:cNvPr>
          <p:cNvSpPr txBox="1"/>
          <p:nvPr/>
        </p:nvSpPr>
        <p:spPr>
          <a:xfrm>
            <a:off x="2417523" y="2029216"/>
            <a:ext cx="776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/>
            </a:lvl1pPr>
          </a:lstStyle>
          <a:p>
            <a:r>
              <a:rPr lang="en-US" dirty="0" err="1"/>
              <a:t>Relaciones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0233A-6C8C-7146-9333-ABE43C5B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24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E898A9-92D3-E444-8655-E8CEF5B6F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62" y="3539733"/>
            <a:ext cx="7023100" cy="303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82E07A-B663-6B48-8818-0AF2AD4D2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88" y="174233"/>
            <a:ext cx="7023100" cy="33655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1060C7-934F-E545-8677-36CA433A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0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F23879-2706-244E-A5FC-68D61DDE140A}"/>
              </a:ext>
            </a:extLst>
          </p:cNvPr>
          <p:cNvSpPr txBox="1"/>
          <p:nvPr/>
        </p:nvSpPr>
        <p:spPr>
          <a:xfrm>
            <a:off x="2417523" y="2029216"/>
            <a:ext cx="776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/>
            </a:lvl1pPr>
          </a:lstStyle>
          <a:p>
            <a:r>
              <a:rPr lang="en-US" dirty="0" err="1"/>
              <a:t>Emociones</a:t>
            </a:r>
            <a:r>
              <a:rPr lang="en-US" dirty="0"/>
              <a:t> - </a:t>
            </a:r>
            <a:r>
              <a:rPr lang="en-US" dirty="0" err="1"/>
              <a:t>Gobierno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964C7C-209F-E446-A3FF-7A1519A5D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58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641B21-5A83-FB48-8970-755E1189E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738" y="1517527"/>
            <a:ext cx="7669985" cy="33227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88FD6-E6DE-EF41-8D4B-04E3C6865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41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4FEA2A-DFEE-FA43-922D-68B979BBE0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338"/>
          <a:stretch/>
        </p:blipFill>
        <p:spPr>
          <a:xfrm>
            <a:off x="1766332" y="202504"/>
            <a:ext cx="4058270" cy="64495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5E84B7-457F-024E-B388-1B69DE0EA8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266" b="11812"/>
          <a:stretch/>
        </p:blipFill>
        <p:spPr>
          <a:xfrm>
            <a:off x="6202633" y="202503"/>
            <a:ext cx="4319230" cy="64524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3A925-25FB-0142-8B35-59AE3000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98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F23879-2706-244E-A5FC-68D61DDE140A}"/>
              </a:ext>
            </a:extLst>
          </p:cNvPr>
          <p:cNvSpPr txBox="1"/>
          <p:nvPr/>
        </p:nvSpPr>
        <p:spPr>
          <a:xfrm>
            <a:off x="2417523" y="2029216"/>
            <a:ext cx="776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/>
            </a:lvl1pPr>
          </a:lstStyle>
          <a:p>
            <a:r>
              <a:rPr lang="en-US" dirty="0" err="1"/>
              <a:t>Emociones</a:t>
            </a:r>
            <a:r>
              <a:rPr lang="en-US" dirty="0"/>
              <a:t> - </a:t>
            </a:r>
            <a:r>
              <a:rPr lang="en-US" dirty="0" err="1"/>
              <a:t>Empresas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ED5A54-7B6B-564E-9456-BA6D2136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43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8F33E4-2813-DA48-9DCB-7E2512D04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196850"/>
            <a:ext cx="4495800" cy="64643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324E2E-A064-9649-BA10-ED8CC05D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55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352BA-6E2F-EC44-9D8B-276FA7D6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711148-D4FE-7F47-BEEB-E0C1A3D74137}"/>
              </a:ext>
            </a:extLst>
          </p:cNvPr>
          <p:cNvSpPr txBox="1"/>
          <p:nvPr/>
        </p:nvSpPr>
        <p:spPr>
          <a:xfrm>
            <a:off x="1440493" y="37579"/>
            <a:ext cx="943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Para </a:t>
            </a:r>
            <a:r>
              <a:rPr lang="en-US" sz="3600" dirty="0" err="1"/>
              <a:t>resaltar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3FCB2-501E-3047-B14D-B537114CA0CC}"/>
              </a:ext>
            </a:extLst>
          </p:cNvPr>
          <p:cNvSpPr txBox="1"/>
          <p:nvPr/>
        </p:nvSpPr>
        <p:spPr>
          <a:xfrm>
            <a:off x="275572" y="847150"/>
            <a:ext cx="117619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200" dirty="0"/>
              <a:t>La mayoría de los encuestados ven un impacto del cambio climático y la degradación ambiental en sus vidas.</a:t>
            </a:r>
            <a:endParaRPr lang="en-U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/>
              <a:t>La </a:t>
            </a:r>
            <a:r>
              <a:rPr lang="en-US" sz="2200" dirty="0" err="1"/>
              <a:t>mayoría</a:t>
            </a:r>
            <a:r>
              <a:rPr lang="en-US" sz="2200" dirty="0"/>
              <a:t> de </a:t>
            </a:r>
            <a:r>
              <a:rPr lang="en-US" sz="2200" dirty="0" err="1"/>
              <a:t>los</a:t>
            </a:r>
            <a:r>
              <a:rPr lang="en-US" sz="2200" dirty="0"/>
              <a:t> </a:t>
            </a:r>
            <a:r>
              <a:rPr lang="en-US" sz="2200" dirty="0" err="1"/>
              <a:t>encuestados</a:t>
            </a:r>
            <a:r>
              <a:rPr lang="en-US" sz="2200" dirty="0"/>
              <a:t> </a:t>
            </a:r>
            <a:r>
              <a:rPr lang="en-US" sz="2200" dirty="0" err="1"/>
              <a:t>sienten</a:t>
            </a:r>
            <a:r>
              <a:rPr lang="en-US" sz="2200" dirty="0"/>
              <a:t> que el </a:t>
            </a:r>
            <a:r>
              <a:rPr lang="en-US" sz="2200" dirty="0" err="1"/>
              <a:t>cambio</a:t>
            </a:r>
            <a:r>
              <a:rPr lang="en-US" sz="2200" dirty="0"/>
              <a:t> </a:t>
            </a:r>
            <a:r>
              <a:rPr lang="en-US" sz="2200" dirty="0" err="1"/>
              <a:t>climático</a:t>
            </a:r>
            <a:r>
              <a:rPr lang="en-US" sz="2200" dirty="0"/>
              <a:t> y la </a:t>
            </a:r>
            <a:r>
              <a:rPr lang="en-US" sz="2200" dirty="0" err="1"/>
              <a:t>degradación</a:t>
            </a:r>
            <a:r>
              <a:rPr lang="en-US" sz="2200" dirty="0"/>
              <a:t> </a:t>
            </a:r>
            <a:r>
              <a:rPr lang="en-US" sz="2200" dirty="0" err="1"/>
              <a:t>ecológica</a:t>
            </a:r>
            <a:r>
              <a:rPr lang="en-US" sz="2200" dirty="0"/>
              <a:t> </a:t>
            </a:r>
            <a:r>
              <a:rPr lang="en-US" sz="2200" dirty="0" err="1"/>
              <a:t>han</a:t>
            </a:r>
            <a:r>
              <a:rPr lang="en-US" sz="2200" dirty="0"/>
              <a:t> </a:t>
            </a:r>
            <a:r>
              <a:rPr lang="en-US" sz="2200" dirty="0" err="1"/>
              <a:t>tenido</a:t>
            </a:r>
            <a:r>
              <a:rPr lang="en-US" sz="2200" dirty="0"/>
              <a:t>/</a:t>
            </a:r>
            <a:r>
              <a:rPr lang="en-US" sz="2200" dirty="0" err="1"/>
              <a:t>tienen</a:t>
            </a:r>
            <a:r>
              <a:rPr lang="en-US" sz="2200" dirty="0"/>
              <a:t> un </a:t>
            </a:r>
            <a:r>
              <a:rPr lang="en-US" sz="2200" dirty="0" err="1"/>
              <a:t>impacto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sus</a:t>
            </a:r>
            <a:r>
              <a:rPr lang="en-US" sz="2200" dirty="0"/>
              <a:t> </a:t>
            </a:r>
            <a:r>
              <a:rPr lang="en-US" sz="2200" dirty="0" err="1"/>
              <a:t>emociones</a:t>
            </a:r>
            <a:r>
              <a:rPr lang="en-US" sz="2200" dirty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200" dirty="0"/>
              <a:t>En general, no hay una buena percepción del accionar del gobierno frente al cambio climático y la degradación ecológica.</a:t>
            </a:r>
            <a:endParaRPr lang="en-U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200" dirty="0"/>
              <a:t>En general, no hay una buena percepción del accionar de las empresas frente al cambio climático y la degradación ecológica.</a:t>
            </a:r>
            <a:endParaRPr lang="en-U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200" dirty="0"/>
              <a:t>La educación sobre cambio climático y degradación ecológica no es considerada buena por la mayoría de los encuestados (51 % mala o muy mala).</a:t>
            </a:r>
            <a:endParaRPr lang="en-U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200" dirty="0"/>
              <a:t>Los encuestados saben qué hacer y que sus acciones tienen impacto, pero no se involucran colectivamente. Sin embargo, han hecho cambios en su estilo de vida.</a:t>
            </a:r>
            <a:endParaRPr lang="en-U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200" dirty="0"/>
              <a:t>Los encuestados saben que las actividades colectivas tienen impacto, pero no se involucran en iniciativas ambientales o comunitarias.</a:t>
            </a:r>
            <a:endParaRPr lang="en-U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200" dirty="0"/>
              <a:t>1/3 considera que los sentimientos sobre el cambio climático afectan su vida diaria; 1/3 siente que influye en su salud mental general.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6254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F9CC52-6EA3-AE40-A6EF-0B94B57836DD}"/>
              </a:ext>
            </a:extLst>
          </p:cNvPr>
          <p:cNvSpPr txBox="1"/>
          <p:nvPr/>
        </p:nvSpPr>
        <p:spPr>
          <a:xfrm>
            <a:off x="177800" y="1009187"/>
            <a:ext cx="1181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/>
              <a:t>Necesidad</a:t>
            </a:r>
            <a:r>
              <a:rPr lang="en-US" sz="2100" dirty="0"/>
              <a:t> de </a:t>
            </a:r>
            <a:r>
              <a:rPr lang="en-US" sz="2100" b="1" dirty="0" err="1"/>
              <a:t>políticas</a:t>
            </a:r>
            <a:r>
              <a:rPr lang="en-US" sz="2100" b="1" dirty="0"/>
              <a:t> </a:t>
            </a:r>
            <a:r>
              <a:rPr lang="en-US" sz="2100" b="1" dirty="0" err="1"/>
              <a:t>públicas</a:t>
            </a:r>
            <a:r>
              <a:rPr lang="en-US" sz="2100" b="1" dirty="0"/>
              <a:t> </a:t>
            </a:r>
            <a:r>
              <a:rPr lang="en-US" sz="2100" b="1" dirty="0" err="1"/>
              <a:t>más</a:t>
            </a:r>
            <a:r>
              <a:rPr lang="en-US" sz="2100" b="1" dirty="0"/>
              <a:t> </a:t>
            </a:r>
            <a:r>
              <a:rPr lang="en-US" sz="2100" b="1" dirty="0" err="1"/>
              <a:t>activas</a:t>
            </a:r>
            <a:r>
              <a:rPr lang="en-US" sz="2100" b="1" dirty="0"/>
              <a:t> </a:t>
            </a:r>
            <a:r>
              <a:rPr lang="en-US" sz="2100" dirty="0" err="1"/>
              <a:t>enfocadas</a:t>
            </a:r>
            <a:r>
              <a:rPr lang="en-US" sz="2100" dirty="0"/>
              <a:t> </a:t>
            </a:r>
            <a:r>
              <a:rPr lang="en-US" sz="2100" dirty="0" err="1"/>
              <a:t>en</a:t>
            </a:r>
            <a:r>
              <a:rPr lang="en-US" sz="2100" dirty="0"/>
              <a:t> la </a:t>
            </a:r>
            <a:r>
              <a:rPr lang="en-US" sz="2100" dirty="0" err="1"/>
              <a:t>conciencia</a:t>
            </a:r>
            <a:r>
              <a:rPr lang="en-US" sz="2100" dirty="0"/>
              <a:t> y la </a:t>
            </a:r>
            <a:r>
              <a:rPr lang="en-US" sz="2100" dirty="0" err="1"/>
              <a:t>paticipación</a:t>
            </a:r>
            <a:r>
              <a:rPr lang="en-US" sz="2100" dirty="0"/>
              <a:t> de </a:t>
            </a:r>
            <a:r>
              <a:rPr lang="en-US" sz="2100" dirty="0" err="1"/>
              <a:t>los</a:t>
            </a:r>
            <a:r>
              <a:rPr lang="en-US" sz="2100" dirty="0"/>
              <a:t> </a:t>
            </a:r>
            <a:r>
              <a:rPr lang="en-US" sz="2100" dirty="0" err="1"/>
              <a:t>jóvenes</a:t>
            </a:r>
            <a:r>
              <a:rPr lang="en-US" sz="2100" dirty="0"/>
              <a:t> de </a:t>
            </a:r>
            <a:r>
              <a:rPr lang="en-US" sz="2100" dirty="0" err="1"/>
              <a:t>cara</a:t>
            </a:r>
            <a:r>
              <a:rPr lang="en-US" sz="2100" dirty="0"/>
              <a:t> al </a:t>
            </a:r>
            <a:r>
              <a:rPr lang="en-US" sz="2100" dirty="0" err="1"/>
              <a:t>cambio</a:t>
            </a:r>
            <a:r>
              <a:rPr lang="en-US" sz="2100" dirty="0"/>
              <a:t> </a:t>
            </a:r>
            <a:r>
              <a:rPr lang="en-US" sz="2100" dirty="0" err="1"/>
              <a:t>climática</a:t>
            </a:r>
            <a:r>
              <a:rPr lang="en-US" sz="2100" dirty="0"/>
              <a:t>.</a:t>
            </a:r>
          </a:p>
          <a:p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/>
              <a:t>Es</a:t>
            </a:r>
            <a:r>
              <a:rPr lang="en-US" sz="2100" dirty="0"/>
              <a:t> </a:t>
            </a:r>
            <a:r>
              <a:rPr lang="en-US" sz="2100" dirty="0" err="1"/>
              <a:t>imperativo</a:t>
            </a:r>
            <a:r>
              <a:rPr lang="en-US" sz="2100" dirty="0"/>
              <a:t> </a:t>
            </a:r>
            <a:r>
              <a:rPr lang="en-US" sz="2100" b="1" dirty="0" err="1"/>
              <a:t>mejorar</a:t>
            </a:r>
            <a:r>
              <a:rPr lang="en-US" sz="2100" b="1" dirty="0"/>
              <a:t> la </a:t>
            </a:r>
            <a:r>
              <a:rPr lang="en-US" sz="2100" b="1" dirty="0" err="1"/>
              <a:t>educación</a:t>
            </a:r>
            <a:r>
              <a:rPr lang="en-US" sz="2100" b="1" dirty="0"/>
              <a:t> </a:t>
            </a:r>
            <a:r>
              <a:rPr lang="en-US" sz="2100" b="1" dirty="0" err="1"/>
              <a:t>ambiental</a:t>
            </a:r>
            <a:r>
              <a:rPr lang="en-US" sz="2100" b="1" dirty="0"/>
              <a:t> a </a:t>
            </a:r>
            <a:r>
              <a:rPr lang="en-US" sz="2100" b="1" dirty="0" err="1"/>
              <a:t>todos</a:t>
            </a:r>
            <a:r>
              <a:rPr lang="en-US" sz="2100" b="1" dirty="0"/>
              <a:t> </a:t>
            </a:r>
            <a:r>
              <a:rPr lang="en-US" sz="2100" b="1" dirty="0" err="1"/>
              <a:t>los</a:t>
            </a:r>
            <a:r>
              <a:rPr lang="en-US" sz="2100" b="1" dirty="0"/>
              <a:t> </a:t>
            </a:r>
            <a:r>
              <a:rPr lang="en-US" sz="2100" b="1" dirty="0" err="1"/>
              <a:t>ni</a:t>
            </a:r>
            <a:r>
              <a:rPr lang="en-US" sz="2100" dirty="0" err="1"/>
              <a:t>veles</a:t>
            </a:r>
            <a:r>
              <a:rPr lang="en-US" sz="2100" dirty="0"/>
              <a:t>, y </a:t>
            </a:r>
            <a:r>
              <a:rPr lang="en-US" sz="2100" dirty="0" err="1"/>
              <a:t>reforzar</a:t>
            </a:r>
            <a:r>
              <a:rPr lang="en-US" sz="2100" dirty="0"/>
              <a:t> el </a:t>
            </a:r>
            <a:r>
              <a:rPr lang="en-US" sz="2100" dirty="0" err="1"/>
              <a:t>contenido</a:t>
            </a:r>
            <a:r>
              <a:rPr lang="en-US" sz="2100" dirty="0"/>
              <a:t> de </a:t>
            </a:r>
            <a:r>
              <a:rPr lang="en-US" sz="2100" dirty="0" err="1"/>
              <a:t>los</a:t>
            </a:r>
            <a:r>
              <a:rPr lang="en-US" sz="2100" dirty="0"/>
              <a:t> </a:t>
            </a:r>
            <a:r>
              <a:rPr lang="en-US" sz="2100" dirty="0" err="1"/>
              <a:t>programas</a:t>
            </a:r>
            <a:r>
              <a:rPr lang="en-US" sz="2100" dirty="0"/>
              <a:t> y la </a:t>
            </a:r>
            <a:r>
              <a:rPr lang="en-US" sz="2100" dirty="0" err="1"/>
              <a:t>accesibilidad</a:t>
            </a:r>
            <a:r>
              <a:rPr lang="en-US" sz="2100" dirty="0"/>
              <a:t> a </a:t>
            </a:r>
            <a:r>
              <a:rPr lang="en-US" sz="2100" dirty="0" err="1"/>
              <a:t>ellos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/>
              <a:t>Es</a:t>
            </a:r>
            <a:r>
              <a:rPr lang="en-US" sz="2100" dirty="0"/>
              <a:t> crucial </a:t>
            </a:r>
            <a:r>
              <a:rPr lang="en-US" sz="2100" b="1" dirty="0" err="1"/>
              <a:t>promover</a:t>
            </a:r>
            <a:r>
              <a:rPr lang="en-US" sz="2100" b="1" dirty="0"/>
              <a:t> la </a:t>
            </a:r>
            <a:r>
              <a:rPr lang="en-US" sz="2100" b="1" dirty="0" err="1"/>
              <a:t>participación</a:t>
            </a:r>
            <a:r>
              <a:rPr lang="en-US" sz="2100" b="1" dirty="0"/>
              <a:t> </a:t>
            </a:r>
            <a:r>
              <a:rPr lang="en-US" sz="2100" b="1" dirty="0" err="1"/>
              <a:t>colectiva</a:t>
            </a:r>
            <a:r>
              <a:rPr lang="en-US" sz="2100" b="1" dirty="0"/>
              <a:t> </a:t>
            </a:r>
            <a:r>
              <a:rPr lang="en-US" sz="2100" dirty="0" err="1"/>
              <a:t>en</a:t>
            </a:r>
            <a:r>
              <a:rPr lang="en-US" sz="2100" dirty="0"/>
              <a:t> </a:t>
            </a:r>
            <a:r>
              <a:rPr lang="en-US" sz="2100" dirty="0" err="1"/>
              <a:t>iniciativas</a:t>
            </a:r>
            <a:r>
              <a:rPr lang="en-US" sz="2100" dirty="0"/>
              <a:t> </a:t>
            </a:r>
            <a:r>
              <a:rPr lang="en-US" sz="2100" dirty="0" err="1"/>
              <a:t>ambientales</a:t>
            </a:r>
            <a:r>
              <a:rPr lang="en-US" sz="2100" dirty="0"/>
              <a:t> para </a:t>
            </a:r>
            <a:r>
              <a:rPr lang="en-US" sz="2100" dirty="0" err="1"/>
              <a:t>crear</a:t>
            </a:r>
            <a:r>
              <a:rPr lang="en-US" sz="2100" dirty="0"/>
              <a:t> </a:t>
            </a:r>
            <a:r>
              <a:rPr lang="en-US" sz="2100" dirty="0" err="1"/>
              <a:t>espacios</a:t>
            </a:r>
            <a:r>
              <a:rPr lang="en-US" sz="2100" dirty="0"/>
              <a:t> para que </a:t>
            </a:r>
            <a:r>
              <a:rPr lang="en-US" sz="2100" dirty="0" err="1"/>
              <a:t>los</a:t>
            </a:r>
            <a:r>
              <a:rPr lang="en-US" sz="2100" dirty="0"/>
              <a:t> </a:t>
            </a:r>
            <a:r>
              <a:rPr lang="en-US" sz="2100" dirty="0" err="1"/>
              <a:t>jóvenes</a:t>
            </a:r>
            <a:r>
              <a:rPr lang="en-US" sz="2100" dirty="0"/>
              <a:t> se </a:t>
            </a:r>
            <a:r>
              <a:rPr lang="en-US" sz="2100" dirty="0" err="1"/>
              <a:t>involucren</a:t>
            </a:r>
            <a:r>
              <a:rPr lang="en-US" sz="2100" dirty="0"/>
              <a:t> </a:t>
            </a:r>
            <a:r>
              <a:rPr lang="en-US" sz="2100" dirty="0" err="1"/>
              <a:t>en</a:t>
            </a:r>
            <a:r>
              <a:rPr lang="en-US" sz="2100" dirty="0"/>
              <a:t> la </a:t>
            </a:r>
            <a:r>
              <a:rPr lang="en-US" sz="2100" dirty="0" err="1"/>
              <a:t>toma</a:t>
            </a:r>
            <a:r>
              <a:rPr lang="en-US" sz="2100" dirty="0"/>
              <a:t> de </a:t>
            </a:r>
            <a:r>
              <a:rPr lang="en-US" sz="2100" dirty="0" err="1"/>
              <a:t>decisiones</a:t>
            </a:r>
            <a:r>
              <a:rPr lang="en-US" sz="2100" dirty="0"/>
              <a:t> y </a:t>
            </a:r>
            <a:r>
              <a:rPr lang="en-US" sz="2100" dirty="0" err="1"/>
              <a:t>en</a:t>
            </a:r>
            <a:r>
              <a:rPr lang="en-US" sz="2100" dirty="0"/>
              <a:t> </a:t>
            </a:r>
            <a:r>
              <a:rPr lang="en-US" sz="2100" dirty="0" err="1"/>
              <a:t>acciones</a:t>
            </a:r>
            <a:r>
              <a:rPr lang="en-US" sz="2100" dirty="0"/>
              <a:t> </a:t>
            </a:r>
            <a:r>
              <a:rPr lang="en-US" sz="2100" dirty="0" err="1"/>
              <a:t>concretas</a:t>
            </a:r>
            <a:r>
              <a:rPr lang="en-US" sz="2100" dirty="0"/>
              <a:t> de </a:t>
            </a:r>
            <a:r>
              <a:rPr lang="en-US" sz="2100" dirty="0" err="1"/>
              <a:t>adaptación</a:t>
            </a:r>
            <a:r>
              <a:rPr lang="en-US" sz="2100" dirty="0"/>
              <a:t>  y </a:t>
            </a:r>
            <a:r>
              <a:rPr lang="en-US" sz="2100" dirty="0" err="1"/>
              <a:t>mitigación</a:t>
            </a:r>
            <a:r>
              <a:rPr lang="en-US" sz="2100" dirty="0"/>
              <a:t>.</a:t>
            </a:r>
          </a:p>
          <a:p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/>
              <a:t>Percepción</a:t>
            </a:r>
            <a:r>
              <a:rPr lang="en-US" sz="2100" dirty="0"/>
              <a:t> de </a:t>
            </a:r>
            <a:r>
              <a:rPr lang="en-US" sz="2100" dirty="0" err="1"/>
              <a:t>inefectividad</a:t>
            </a:r>
            <a:r>
              <a:rPr lang="en-US" sz="2100" dirty="0"/>
              <a:t> de las </a:t>
            </a:r>
            <a:r>
              <a:rPr lang="en-US" sz="2100" dirty="0" err="1"/>
              <a:t>acciones</a:t>
            </a:r>
            <a:r>
              <a:rPr lang="en-US" sz="2100" dirty="0"/>
              <a:t> de </a:t>
            </a:r>
            <a:r>
              <a:rPr lang="en-US" sz="2100" dirty="0" err="1"/>
              <a:t>los</a:t>
            </a:r>
            <a:r>
              <a:rPr lang="en-US" sz="2100" dirty="0"/>
              <a:t> </a:t>
            </a:r>
            <a:r>
              <a:rPr lang="en-US" sz="2100" dirty="0" err="1"/>
              <a:t>gobiernos</a:t>
            </a:r>
            <a:r>
              <a:rPr lang="en-US" sz="2100" dirty="0"/>
              <a:t> locales, </a:t>
            </a:r>
            <a:r>
              <a:rPr lang="en-US" sz="2100" dirty="0" err="1"/>
              <a:t>falta</a:t>
            </a:r>
            <a:r>
              <a:rPr lang="en-US" sz="2100" dirty="0"/>
              <a:t> de </a:t>
            </a:r>
            <a:r>
              <a:rPr lang="en-US" sz="2100" dirty="0" err="1"/>
              <a:t>participación</a:t>
            </a:r>
            <a:r>
              <a:rPr lang="en-US" sz="2100" dirty="0"/>
              <a:t> </a:t>
            </a:r>
            <a:r>
              <a:rPr lang="en-US" sz="2100" dirty="0" err="1"/>
              <a:t>en</a:t>
            </a:r>
            <a:r>
              <a:rPr lang="en-US" sz="2100" dirty="0"/>
              <a:t> </a:t>
            </a:r>
            <a:r>
              <a:rPr lang="en-US" sz="2100" dirty="0" err="1"/>
              <a:t>toma</a:t>
            </a:r>
            <a:r>
              <a:rPr lang="en-US" sz="2100" dirty="0"/>
              <a:t> de </a:t>
            </a:r>
            <a:r>
              <a:rPr lang="en-US" sz="2100" dirty="0" err="1"/>
              <a:t>decisiones</a:t>
            </a:r>
            <a:r>
              <a:rPr lang="en-US" sz="2100" dirty="0"/>
              <a:t> y la </a:t>
            </a:r>
            <a:r>
              <a:rPr lang="en-US" sz="2100" dirty="0" err="1"/>
              <a:t>calidad</a:t>
            </a:r>
            <a:r>
              <a:rPr lang="en-US" sz="2100" dirty="0"/>
              <a:t> y la </a:t>
            </a:r>
            <a:r>
              <a:rPr lang="en-US" sz="2100" dirty="0" err="1"/>
              <a:t>cantidad</a:t>
            </a:r>
            <a:r>
              <a:rPr lang="en-US" sz="2100" dirty="0"/>
              <a:t> de </a:t>
            </a:r>
            <a:r>
              <a:rPr lang="en-US" sz="2100" dirty="0" err="1"/>
              <a:t>información</a:t>
            </a:r>
            <a:r>
              <a:rPr lang="en-US" sz="2100" dirty="0"/>
              <a:t> </a:t>
            </a:r>
            <a:r>
              <a:rPr lang="en-US" sz="2100" dirty="0" err="1"/>
              <a:t>ambiental</a:t>
            </a:r>
            <a:r>
              <a:rPr lang="en-US" sz="2100" dirty="0"/>
              <a:t> </a:t>
            </a:r>
            <a:r>
              <a:rPr lang="en-US" sz="2100" b="1" dirty="0"/>
              <a:t>--&gt;</a:t>
            </a:r>
            <a:r>
              <a:rPr lang="en-US" sz="2100" dirty="0"/>
              <a:t> </a:t>
            </a:r>
            <a:r>
              <a:rPr lang="en-US" sz="2100" dirty="0" err="1"/>
              <a:t>Poco</a:t>
            </a:r>
            <a:r>
              <a:rPr lang="en-US" sz="2100" dirty="0"/>
              <a:t> </a:t>
            </a:r>
            <a:r>
              <a:rPr lang="en-US" sz="2100" dirty="0" err="1"/>
              <a:t>foco</a:t>
            </a:r>
            <a:r>
              <a:rPr lang="en-US" sz="2100" dirty="0"/>
              <a:t> </a:t>
            </a:r>
            <a:r>
              <a:rPr lang="en-US" sz="2100" dirty="0" err="1"/>
              <a:t>en</a:t>
            </a:r>
            <a:r>
              <a:rPr lang="en-US" sz="2100" dirty="0"/>
              <a:t> las </a:t>
            </a:r>
            <a:r>
              <a:rPr lang="en-US" sz="2100" dirty="0" err="1"/>
              <a:t>soluciones</a:t>
            </a:r>
            <a:r>
              <a:rPr lang="en-US" sz="2100" dirty="0"/>
              <a:t> que se </a:t>
            </a:r>
            <a:r>
              <a:rPr lang="en-US" sz="2100" dirty="0" err="1"/>
              <a:t>pueden</a:t>
            </a:r>
            <a:r>
              <a:rPr lang="en-US" sz="2100" dirty="0"/>
              <a:t> </a:t>
            </a:r>
            <a:r>
              <a:rPr lang="en-US" sz="2100" dirty="0" err="1"/>
              <a:t>implementar</a:t>
            </a:r>
            <a:r>
              <a:rPr lang="en-US" sz="2100" dirty="0"/>
              <a:t> o se </a:t>
            </a:r>
            <a:r>
              <a:rPr lang="en-US" sz="2100" dirty="0" err="1"/>
              <a:t>están</a:t>
            </a:r>
            <a:r>
              <a:rPr lang="en-US" sz="2100" dirty="0"/>
              <a:t> </a:t>
            </a:r>
            <a:r>
              <a:rPr lang="en-US" sz="2100" dirty="0" err="1"/>
              <a:t>implementando</a:t>
            </a:r>
            <a:r>
              <a:rPr lang="en-US" sz="2100" dirty="0"/>
              <a:t>.</a:t>
            </a:r>
          </a:p>
          <a:p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Mayor </a:t>
            </a:r>
            <a:r>
              <a:rPr lang="en-US" sz="2100" dirty="0" err="1"/>
              <a:t>interacción</a:t>
            </a:r>
            <a:r>
              <a:rPr lang="en-US" sz="2100" dirty="0"/>
              <a:t> con </a:t>
            </a:r>
            <a:r>
              <a:rPr lang="en-US" sz="2100" b="1" dirty="0" err="1"/>
              <a:t>redes</a:t>
            </a:r>
            <a:r>
              <a:rPr lang="en-US" sz="2100" b="1" dirty="0"/>
              <a:t> de </a:t>
            </a:r>
            <a:r>
              <a:rPr lang="en-US" sz="2100" b="1" dirty="0" err="1"/>
              <a:t>apoyo</a:t>
            </a:r>
            <a:r>
              <a:rPr lang="en-US" sz="2100" dirty="0"/>
              <a:t> a </a:t>
            </a:r>
            <a:r>
              <a:rPr lang="en-US" sz="2100" dirty="0" err="1"/>
              <a:t>jóvenes</a:t>
            </a:r>
            <a:r>
              <a:rPr lang="en-US" sz="2100" dirty="0"/>
              <a:t> con </a:t>
            </a:r>
            <a:r>
              <a:rPr lang="en-US" sz="2100" dirty="0" err="1"/>
              <a:t>enfoque</a:t>
            </a:r>
            <a:r>
              <a:rPr lang="en-US" sz="2100" dirty="0"/>
              <a:t> </a:t>
            </a:r>
            <a:r>
              <a:rPr lang="en-US" sz="2100" dirty="0" err="1"/>
              <a:t>en</a:t>
            </a:r>
            <a:r>
              <a:rPr lang="en-US" sz="2100" dirty="0"/>
              <a:t> </a:t>
            </a:r>
            <a:r>
              <a:rPr lang="en-US" sz="2100" dirty="0" err="1"/>
              <a:t>activismo</a:t>
            </a:r>
            <a:r>
              <a:rPr lang="en-US" sz="2100" dirty="0"/>
              <a:t> </a:t>
            </a:r>
            <a:r>
              <a:rPr lang="en-US" sz="2100" dirty="0" err="1"/>
              <a:t>ambiental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/>
              <a:t>Promoción</a:t>
            </a:r>
            <a:r>
              <a:rPr lang="en-US" sz="2100" dirty="0"/>
              <a:t> del </a:t>
            </a:r>
            <a:r>
              <a:rPr lang="en-US" sz="2100" b="1" dirty="0" err="1"/>
              <a:t>diálogo</a:t>
            </a:r>
            <a:r>
              <a:rPr lang="en-US" sz="2100" b="1" dirty="0"/>
              <a:t> entre la </a:t>
            </a:r>
            <a:r>
              <a:rPr lang="en-US" sz="2100" b="1" dirty="0" err="1"/>
              <a:t>administración</a:t>
            </a:r>
            <a:r>
              <a:rPr lang="en-US" sz="2100" b="1" dirty="0"/>
              <a:t> </a:t>
            </a:r>
            <a:r>
              <a:rPr lang="en-US" sz="2100" b="1" dirty="0" err="1"/>
              <a:t>pública</a:t>
            </a:r>
            <a:r>
              <a:rPr lang="en-US" sz="2100" b="1" dirty="0"/>
              <a:t> y </a:t>
            </a:r>
            <a:r>
              <a:rPr lang="en-US" sz="2100" b="1" dirty="0" err="1"/>
              <a:t>los</a:t>
            </a:r>
            <a:r>
              <a:rPr lang="en-US" sz="2100" b="1" dirty="0"/>
              <a:t> </a:t>
            </a:r>
            <a:r>
              <a:rPr lang="en-US" sz="2100" b="1" dirty="0" err="1"/>
              <a:t>jóvenes</a:t>
            </a:r>
            <a:r>
              <a:rPr lang="en-US" sz="21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A57EAA-2C9F-E84C-831A-9771ED7AAA2A}"/>
              </a:ext>
            </a:extLst>
          </p:cNvPr>
          <p:cNvSpPr txBox="1"/>
          <p:nvPr/>
        </p:nvSpPr>
        <p:spPr>
          <a:xfrm>
            <a:off x="2801260" y="290286"/>
            <a:ext cx="645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dirty="0" err="1"/>
              <a:t>Conclusiones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3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81D6F0-9CD9-9743-BECB-67650AA6CEDA}"/>
              </a:ext>
            </a:extLst>
          </p:cNvPr>
          <p:cNvSpPr txBox="1"/>
          <p:nvPr/>
        </p:nvSpPr>
        <p:spPr>
          <a:xfrm>
            <a:off x="367393" y="1616528"/>
            <a:ext cx="113411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/>
              <a:t>Incluir</a:t>
            </a:r>
            <a:r>
              <a:rPr lang="en-US" sz="2800" dirty="0"/>
              <a:t> </a:t>
            </a:r>
            <a:r>
              <a:rPr lang="en-US" sz="2800" dirty="0" err="1"/>
              <a:t>estrategias</a:t>
            </a:r>
            <a:r>
              <a:rPr lang="en-US" sz="2800" dirty="0"/>
              <a:t> que </a:t>
            </a:r>
            <a:r>
              <a:rPr lang="en-US" sz="2800" b="1" dirty="0" err="1"/>
              <a:t>promuevan</a:t>
            </a:r>
            <a:r>
              <a:rPr lang="en-US" sz="2800" b="1" dirty="0"/>
              <a:t> el </a:t>
            </a:r>
            <a:r>
              <a:rPr lang="en-US" sz="2800" b="1" dirty="0" err="1"/>
              <a:t>bienestar</a:t>
            </a:r>
            <a:r>
              <a:rPr lang="en-US" sz="2800" b="1" dirty="0"/>
              <a:t> </a:t>
            </a:r>
            <a:r>
              <a:rPr lang="en-US" sz="2800" b="1" dirty="0" err="1"/>
              <a:t>emocional</a:t>
            </a:r>
            <a:r>
              <a:rPr lang="en-US" sz="2800" dirty="0"/>
              <a:t> de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jóvenes</a:t>
            </a:r>
            <a:r>
              <a:rPr lang="en-US" sz="28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/>
              <a:t>Apoyar</a:t>
            </a:r>
            <a:r>
              <a:rPr lang="en-US" sz="2800" dirty="0"/>
              <a:t> la </a:t>
            </a:r>
            <a:r>
              <a:rPr lang="en-US" sz="2800" dirty="0" err="1"/>
              <a:t>creación</a:t>
            </a:r>
            <a:r>
              <a:rPr lang="en-US" sz="2800" dirty="0"/>
              <a:t> de </a:t>
            </a:r>
            <a:r>
              <a:rPr lang="en-US" sz="2800" b="1" dirty="0" err="1"/>
              <a:t>redes</a:t>
            </a:r>
            <a:r>
              <a:rPr lang="en-US" sz="2800" b="1" dirty="0"/>
              <a:t> de </a:t>
            </a:r>
            <a:r>
              <a:rPr lang="en-US" sz="2800" b="1" dirty="0" err="1"/>
              <a:t>apoyo</a:t>
            </a:r>
            <a:r>
              <a:rPr lang="en-US" sz="2800" b="1" dirty="0"/>
              <a:t> </a:t>
            </a:r>
            <a:r>
              <a:rPr lang="en-US" sz="2800" b="1" dirty="0" err="1"/>
              <a:t>comunitarias</a:t>
            </a:r>
            <a:r>
              <a:rPr lang="en-US" sz="2800" b="1" dirty="0"/>
              <a:t> y de </a:t>
            </a:r>
            <a:r>
              <a:rPr lang="en-US" sz="2800" b="1" dirty="0" err="1"/>
              <a:t>salud</a:t>
            </a:r>
            <a:r>
              <a:rPr lang="en-US" sz="2800" b="1" dirty="0"/>
              <a:t> mental</a:t>
            </a:r>
            <a:r>
              <a:rPr lang="en-US" sz="2800" dirty="0"/>
              <a:t>, </a:t>
            </a:r>
            <a:r>
              <a:rPr lang="en-US" sz="2800" dirty="0" err="1"/>
              <a:t>en</a:t>
            </a:r>
            <a:r>
              <a:rPr lang="en-US" sz="2800" dirty="0"/>
              <a:t> particular para </a:t>
            </a:r>
            <a:r>
              <a:rPr lang="en-US" sz="2800" dirty="0" err="1"/>
              <a:t>quienes</a:t>
            </a:r>
            <a:r>
              <a:rPr lang="en-US" sz="2800" dirty="0"/>
              <a:t> se </a:t>
            </a:r>
            <a:r>
              <a:rPr lang="en-US" sz="2800" dirty="0" err="1"/>
              <a:t>ven</a:t>
            </a:r>
            <a:r>
              <a:rPr lang="en-US" sz="2800" dirty="0"/>
              <a:t> </a:t>
            </a:r>
            <a:r>
              <a:rPr lang="en-US" sz="2800" dirty="0" err="1"/>
              <a:t>afectados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impactos</a:t>
            </a:r>
            <a:r>
              <a:rPr lang="en-US" sz="2800" dirty="0"/>
              <a:t> </a:t>
            </a:r>
            <a:r>
              <a:rPr lang="en-US" sz="2800" dirty="0" err="1"/>
              <a:t>físicos</a:t>
            </a:r>
            <a:r>
              <a:rPr lang="en-US" sz="2800" dirty="0"/>
              <a:t> y </a:t>
            </a:r>
            <a:r>
              <a:rPr lang="en-US" sz="2800" dirty="0" err="1"/>
              <a:t>psicológicos</a:t>
            </a:r>
            <a:r>
              <a:rPr lang="en-US" sz="2800" dirty="0"/>
              <a:t> del </a:t>
            </a:r>
            <a:r>
              <a:rPr lang="en-US" sz="2800" dirty="0" err="1"/>
              <a:t>cambio</a:t>
            </a:r>
            <a:r>
              <a:rPr lang="en-US" sz="2800" dirty="0"/>
              <a:t> </a:t>
            </a:r>
            <a:r>
              <a:rPr lang="en-US" sz="2800" dirty="0" err="1"/>
              <a:t>climático</a:t>
            </a:r>
            <a:r>
              <a:rPr lang="en-US" sz="2800" dirty="0"/>
              <a:t> (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ejemplo</a:t>
            </a:r>
            <a:r>
              <a:rPr lang="en-US" sz="2800" dirty="0"/>
              <a:t>, personas </a:t>
            </a:r>
            <a:r>
              <a:rPr lang="en-US" sz="2800" dirty="0" err="1"/>
              <a:t>desplazadas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el </a:t>
            </a:r>
            <a:r>
              <a:rPr lang="en-US" sz="2800" dirty="0" err="1"/>
              <a:t>clima</a:t>
            </a:r>
            <a:r>
              <a:rPr lang="en-US" sz="2800" dirty="0"/>
              <a:t> y personas con </a:t>
            </a:r>
            <a:r>
              <a:rPr lang="en-US" sz="2800" dirty="0" err="1"/>
              <a:t>enfermedades</a:t>
            </a:r>
            <a:r>
              <a:rPr lang="en-US" sz="2800" dirty="0"/>
              <a:t> que </a:t>
            </a:r>
            <a:r>
              <a:rPr lang="en-US" sz="2800" dirty="0" err="1"/>
              <a:t>empeoran</a:t>
            </a:r>
            <a:r>
              <a:rPr lang="en-US" sz="2800" dirty="0"/>
              <a:t> con el </a:t>
            </a:r>
            <a:r>
              <a:rPr lang="en-US" sz="2800" dirty="0" err="1"/>
              <a:t>aumento</a:t>
            </a:r>
            <a:r>
              <a:rPr lang="en-US" sz="2800" dirty="0"/>
              <a:t> de la </a:t>
            </a:r>
            <a:r>
              <a:rPr lang="en-US" sz="2800" dirty="0" err="1"/>
              <a:t>temperatura</a:t>
            </a:r>
            <a:r>
              <a:rPr lang="en-US" sz="2800" dirty="0"/>
              <a:t> o la </a:t>
            </a:r>
            <a:r>
              <a:rPr lang="en-US" sz="2800" dirty="0" err="1"/>
              <a:t>humedad</a:t>
            </a:r>
            <a:r>
              <a:rPr lang="en-US" sz="2800" dirty="0"/>
              <a:t>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/>
              <a:t>Fortalecer</a:t>
            </a:r>
            <a:r>
              <a:rPr lang="en-US" sz="2800" b="1" dirty="0"/>
              <a:t> la </a:t>
            </a:r>
            <a:r>
              <a:rPr lang="en-US" sz="2800" b="1" dirty="0" err="1"/>
              <a:t>cooperación</a:t>
            </a:r>
            <a:r>
              <a:rPr lang="en-US" sz="2800" dirty="0"/>
              <a:t> entre </a:t>
            </a:r>
            <a:r>
              <a:rPr lang="en-US" sz="2800" dirty="0" err="1"/>
              <a:t>gobiernos</a:t>
            </a:r>
            <a:r>
              <a:rPr lang="en-US" sz="2800" dirty="0"/>
              <a:t>, </a:t>
            </a:r>
            <a:r>
              <a:rPr lang="en-US" sz="2800" dirty="0" err="1"/>
              <a:t>empresas</a:t>
            </a:r>
            <a:r>
              <a:rPr lang="en-US" sz="2800" dirty="0"/>
              <a:t>, el sector </a:t>
            </a:r>
            <a:r>
              <a:rPr lang="en-US" sz="2800" dirty="0" err="1"/>
              <a:t>educativo</a:t>
            </a:r>
            <a:r>
              <a:rPr lang="en-US" sz="2800" dirty="0"/>
              <a:t> y la </a:t>
            </a:r>
            <a:r>
              <a:rPr lang="en-US" sz="2800" dirty="0" err="1"/>
              <a:t>sociedad</a:t>
            </a:r>
            <a:r>
              <a:rPr lang="en-US" sz="2800" dirty="0"/>
              <a:t> civil para </a:t>
            </a:r>
            <a:r>
              <a:rPr lang="en-US" sz="2800" dirty="0" err="1"/>
              <a:t>generar</a:t>
            </a:r>
            <a:r>
              <a:rPr lang="en-US" sz="2800" dirty="0"/>
              <a:t> </a:t>
            </a:r>
            <a:r>
              <a:rPr lang="en-US" sz="2800" dirty="0" err="1"/>
              <a:t>soluciones</a:t>
            </a:r>
            <a:r>
              <a:rPr lang="en-US" sz="2800" dirty="0"/>
              <a:t> </a:t>
            </a:r>
            <a:r>
              <a:rPr lang="en-US" sz="2800" dirty="0" err="1"/>
              <a:t>colaborativas</a:t>
            </a:r>
            <a:r>
              <a:rPr lang="en-US" sz="2800" dirty="0"/>
              <a:t> que </a:t>
            </a:r>
            <a:r>
              <a:rPr lang="en-US" sz="2800" dirty="0" err="1"/>
              <a:t>respondan</a:t>
            </a:r>
            <a:r>
              <a:rPr lang="en-US" sz="2800" dirty="0"/>
              <a:t> </a:t>
            </a:r>
            <a:r>
              <a:rPr lang="en-US" sz="2800" dirty="0" err="1"/>
              <a:t>eficazmente</a:t>
            </a:r>
            <a:r>
              <a:rPr lang="en-US" sz="2800" dirty="0"/>
              <a:t> a las </a:t>
            </a:r>
            <a:r>
              <a:rPr lang="en-US" sz="2800" dirty="0" err="1"/>
              <a:t>demandas</a:t>
            </a:r>
            <a:r>
              <a:rPr lang="en-US" sz="2800" dirty="0"/>
              <a:t> de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jóvenes</a:t>
            </a:r>
            <a:r>
              <a:rPr lang="en-US" sz="2800" dirty="0"/>
              <a:t> ante la crisis </a:t>
            </a:r>
            <a:r>
              <a:rPr lang="en-US" sz="2800" dirty="0" err="1"/>
              <a:t>ambiental</a:t>
            </a:r>
            <a:r>
              <a:rPr lang="en-US" sz="28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121B9-AA0D-D24F-BF12-AF4819C1D2B9}"/>
              </a:ext>
            </a:extLst>
          </p:cNvPr>
          <p:cNvSpPr txBox="1"/>
          <p:nvPr/>
        </p:nvSpPr>
        <p:spPr>
          <a:xfrm>
            <a:off x="1016000" y="420914"/>
            <a:ext cx="10043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/>
              <a:t>Implicaciones</a:t>
            </a:r>
            <a:r>
              <a:rPr lang="en-US" sz="4800" dirty="0"/>
              <a:t> de </a:t>
            </a:r>
            <a:r>
              <a:rPr lang="en-US" sz="4800" dirty="0" err="1"/>
              <a:t>política</a:t>
            </a:r>
            <a:r>
              <a:rPr lang="en-US" sz="4800" dirty="0"/>
              <a:t> </a:t>
            </a:r>
            <a:r>
              <a:rPr lang="en-US" sz="4800" dirty="0" err="1"/>
              <a:t>pública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9935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DA3E7D-724B-FD4F-AE80-19C06716F507}"/>
              </a:ext>
            </a:extLst>
          </p:cNvPr>
          <p:cNvSpPr txBox="1"/>
          <p:nvPr/>
        </p:nvSpPr>
        <p:spPr>
          <a:xfrm>
            <a:off x="711200" y="1183958"/>
            <a:ext cx="11112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El </a:t>
            </a:r>
            <a:r>
              <a:rPr lang="en-US" sz="3200" dirty="0" err="1"/>
              <a:t>objetivo</a:t>
            </a:r>
            <a:r>
              <a:rPr lang="en-US" sz="3200" dirty="0"/>
              <a:t> no </a:t>
            </a:r>
            <a:r>
              <a:rPr lang="en-US" sz="3200" dirty="0" err="1"/>
              <a:t>es</a:t>
            </a:r>
            <a:r>
              <a:rPr lang="en-US" sz="3200" dirty="0"/>
              <a:t> </a:t>
            </a:r>
            <a:r>
              <a:rPr lang="en-US" sz="3200" dirty="0" err="1"/>
              <a:t>diagnosticar</a:t>
            </a:r>
            <a:r>
              <a:rPr lang="en-US" sz="3200" dirty="0"/>
              <a:t> </a:t>
            </a:r>
            <a:r>
              <a:rPr lang="en-US" sz="3200" dirty="0" err="1"/>
              <a:t>ninguna</a:t>
            </a:r>
            <a:r>
              <a:rPr lang="en-US" sz="3200" dirty="0"/>
              <a:t> </a:t>
            </a:r>
            <a:r>
              <a:rPr lang="en-US" sz="3200" dirty="0" err="1"/>
              <a:t>condición</a:t>
            </a:r>
            <a:r>
              <a:rPr lang="en-US" sz="3200" dirty="0"/>
              <a:t> </a:t>
            </a:r>
            <a:r>
              <a:rPr lang="en-US" sz="3200" dirty="0" err="1"/>
              <a:t>psicológica</a:t>
            </a:r>
            <a:r>
              <a:rPr lang="en-US" sz="3200" dirty="0"/>
              <a:t> (no </a:t>
            </a:r>
            <a:r>
              <a:rPr lang="en-US" sz="3200" dirty="0" err="1"/>
              <a:t>somos</a:t>
            </a:r>
            <a:r>
              <a:rPr lang="en-US" sz="3200" dirty="0"/>
              <a:t> </a:t>
            </a:r>
            <a:r>
              <a:rPr lang="en-US" sz="3200" dirty="0" err="1"/>
              <a:t>psicólogos</a:t>
            </a:r>
            <a:r>
              <a:rPr lang="en-US" sz="3200" dirty="0"/>
              <a:t>); </a:t>
            </a:r>
            <a:r>
              <a:rPr lang="en-US" sz="3200" dirty="0" err="1"/>
              <a:t>muchas</a:t>
            </a:r>
            <a:r>
              <a:rPr lang="en-US" sz="3200" dirty="0"/>
              <a:t> </a:t>
            </a:r>
            <a:r>
              <a:rPr lang="en-US" sz="3200" dirty="0" err="1"/>
              <a:t>manifestaciones</a:t>
            </a:r>
            <a:r>
              <a:rPr lang="en-US" sz="3200" dirty="0"/>
              <a:t> no son </a:t>
            </a:r>
            <a:r>
              <a:rPr lang="en-US" sz="3200" dirty="0" err="1"/>
              <a:t>patólogicas</a:t>
            </a:r>
            <a:r>
              <a:rPr lang="en-US" sz="32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2A69B-CE9E-614E-8908-EF5EE4B96F44}"/>
              </a:ext>
            </a:extLst>
          </p:cNvPr>
          <p:cNvSpPr txBox="1"/>
          <p:nvPr/>
        </p:nvSpPr>
        <p:spPr>
          <a:xfrm>
            <a:off x="711200" y="3644900"/>
            <a:ext cx="11112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Nuestro</a:t>
            </a:r>
            <a:r>
              <a:rPr lang="en-US" sz="3200" dirty="0"/>
              <a:t> </a:t>
            </a:r>
            <a:r>
              <a:rPr lang="en-US" sz="3200" dirty="0" err="1"/>
              <a:t>objetivo</a:t>
            </a:r>
            <a:r>
              <a:rPr lang="en-US" sz="3200" dirty="0"/>
              <a:t> </a:t>
            </a:r>
            <a:r>
              <a:rPr lang="en-US" sz="3200" dirty="0" err="1"/>
              <a:t>es</a:t>
            </a:r>
            <a:r>
              <a:rPr lang="en-US" sz="3200" dirty="0"/>
              <a:t> </a:t>
            </a:r>
            <a:r>
              <a:rPr lang="en-US" sz="3200" dirty="0" err="1"/>
              <a:t>explorar</a:t>
            </a:r>
            <a:r>
              <a:rPr lang="en-US" sz="3200" dirty="0"/>
              <a:t> </a:t>
            </a:r>
            <a:r>
              <a:rPr lang="en-US" sz="3200" dirty="0" err="1"/>
              <a:t>estas</a:t>
            </a:r>
            <a:r>
              <a:rPr lang="en-US" sz="3200" dirty="0"/>
              <a:t> </a:t>
            </a:r>
            <a:r>
              <a:rPr lang="en-US" sz="3200" dirty="0" err="1"/>
              <a:t>respuestas</a:t>
            </a:r>
            <a:r>
              <a:rPr lang="en-US" sz="3200" dirty="0"/>
              <a:t> </a:t>
            </a:r>
            <a:r>
              <a:rPr lang="en-US" sz="3200" dirty="0" err="1"/>
              <a:t>emocionales</a:t>
            </a:r>
            <a:r>
              <a:rPr lang="en-US" sz="3200" dirty="0"/>
              <a:t> para </a:t>
            </a:r>
            <a:r>
              <a:rPr lang="en-US" sz="3200" dirty="0" err="1"/>
              <a:t>involucrarnos</a:t>
            </a:r>
            <a:r>
              <a:rPr lang="en-US" sz="3200" dirty="0"/>
              <a:t> </a:t>
            </a:r>
            <a:r>
              <a:rPr lang="en-US" sz="3200" dirty="0" err="1"/>
              <a:t>mejor</a:t>
            </a:r>
            <a:r>
              <a:rPr lang="en-US" sz="3200" dirty="0"/>
              <a:t> con </a:t>
            </a:r>
            <a:r>
              <a:rPr lang="en-US" sz="3200" dirty="0" err="1"/>
              <a:t>esta</a:t>
            </a:r>
            <a:r>
              <a:rPr lang="en-US" sz="3200" dirty="0"/>
              <a:t> </a:t>
            </a:r>
            <a:r>
              <a:rPr lang="en-US" sz="3200" dirty="0" err="1"/>
              <a:t>población</a:t>
            </a:r>
            <a:r>
              <a:rPr lang="en-US" sz="3200" dirty="0"/>
              <a:t> y que </a:t>
            </a:r>
            <a:r>
              <a:rPr lang="en-US" sz="3200" dirty="0" err="1"/>
              <a:t>ellas</a:t>
            </a:r>
            <a:r>
              <a:rPr lang="en-US" sz="3200" dirty="0"/>
              <a:t> se </a:t>
            </a:r>
            <a:r>
              <a:rPr lang="en-US" sz="3200" dirty="0" err="1"/>
              <a:t>involucren</a:t>
            </a:r>
            <a:r>
              <a:rPr lang="en-US" sz="3200" dirty="0"/>
              <a:t> con </a:t>
            </a:r>
            <a:r>
              <a:rPr lang="en-US" sz="3200" dirty="0" err="1"/>
              <a:t>determinadas</a:t>
            </a:r>
            <a:r>
              <a:rPr lang="en-US" sz="3200" dirty="0"/>
              <a:t> </a:t>
            </a:r>
            <a:r>
              <a:rPr lang="en-US" sz="3200" dirty="0" err="1"/>
              <a:t>acciones</a:t>
            </a:r>
            <a:r>
              <a:rPr lang="en-US" sz="3200" dirty="0"/>
              <a:t> </a:t>
            </a:r>
            <a:r>
              <a:rPr lang="en-US" sz="3200" dirty="0" err="1"/>
              <a:t>dirigidas</a:t>
            </a:r>
            <a:r>
              <a:rPr lang="en-US" sz="3200" dirty="0"/>
              <a:t> a la </a:t>
            </a:r>
            <a:r>
              <a:rPr lang="en-US" sz="3200" dirty="0" err="1"/>
              <a:t>lucha</a:t>
            </a:r>
            <a:r>
              <a:rPr lang="en-US" sz="3200" dirty="0"/>
              <a:t> contra el CC, </a:t>
            </a:r>
            <a:r>
              <a:rPr lang="en-US" sz="3200" dirty="0" err="1"/>
              <a:t>nutrir</a:t>
            </a:r>
            <a:r>
              <a:rPr lang="en-US" sz="3200" dirty="0"/>
              <a:t> </a:t>
            </a:r>
            <a:r>
              <a:rPr lang="en-US" sz="3200" dirty="0" err="1"/>
              <a:t>políticas</a:t>
            </a:r>
            <a:r>
              <a:rPr lang="en-US" sz="3200" dirty="0"/>
              <a:t> </a:t>
            </a:r>
            <a:r>
              <a:rPr lang="en-US" sz="3200" dirty="0" err="1"/>
              <a:t>públicas</a:t>
            </a:r>
            <a:r>
              <a:rPr lang="en-US" sz="3200" dirty="0"/>
              <a:t> </a:t>
            </a:r>
            <a:r>
              <a:rPr lang="en-US" sz="3200" dirty="0" err="1"/>
              <a:t>dirigidas</a:t>
            </a:r>
            <a:r>
              <a:rPr lang="en-US" sz="3200" dirty="0"/>
              <a:t> a la </a:t>
            </a:r>
            <a:r>
              <a:rPr lang="en-US" sz="3200" dirty="0" err="1"/>
              <a:t>lucha</a:t>
            </a:r>
            <a:r>
              <a:rPr lang="en-US" sz="3200" dirty="0"/>
              <a:t> contra el </a:t>
            </a:r>
            <a:r>
              <a:rPr lang="en-US" sz="3200" dirty="0" err="1"/>
              <a:t>cambio</a:t>
            </a:r>
            <a:r>
              <a:rPr lang="en-US" sz="3200" dirty="0"/>
              <a:t> </a:t>
            </a:r>
            <a:r>
              <a:rPr lang="en-US" sz="3200" dirty="0" err="1"/>
              <a:t>climático</a:t>
            </a:r>
            <a:r>
              <a:rPr lang="en-US" sz="3200" dirty="0"/>
              <a:t> y </a:t>
            </a:r>
            <a:r>
              <a:rPr lang="en-US" sz="3200" dirty="0" err="1"/>
              <a:t>mejorar</a:t>
            </a:r>
            <a:r>
              <a:rPr lang="en-US" sz="3200" dirty="0"/>
              <a:t>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currículos</a:t>
            </a:r>
            <a:r>
              <a:rPr lang="en-US" sz="3200" dirty="0"/>
              <a:t> </a:t>
            </a:r>
            <a:r>
              <a:rPr lang="en-US" sz="3200" dirty="0" err="1"/>
              <a:t>universitarios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229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3C5DFC-B6C7-8847-A3AF-E7CFACD42A7D}"/>
              </a:ext>
            </a:extLst>
          </p:cNvPr>
          <p:cNvSpPr txBox="1"/>
          <p:nvPr/>
        </p:nvSpPr>
        <p:spPr>
          <a:xfrm>
            <a:off x="870856" y="2612571"/>
            <a:ext cx="1076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Fenómeno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el </a:t>
            </a:r>
            <a:r>
              <a:rPr lang="en-US" sz="2800" dirty="0" err="1"/>
              <a:t>cual</a:t>
            </a:r>
            <a:r>
              <a:rPr lang="en-US" sz="2800" dirty="0"/>
              <a:t>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acción</a:t>
            </a:r>
            <a:r>
              <a:rPr lang="en-US" sz="2800" dirty="0"/>
              <a:t> o </a:t>
            </a:r>
            <a:r>
              <a:rPr lang="en-US" sz="2800" dirty="0" err="1"/>
              <a:t>comportamiento</a:t>
            </a:r>
            <a:r>
              <a:rPr lang="en-US" sz="2800" dirty="0"/>
              <a:t> cambia al saber que </a:t>
            </a:r>
            <a:r>
              <a:rPr lang="en-US" sz="2800" dirty="0" err="1"/>
              <a:t>está</a:t>
            </a:r>
            <a:r>
              <a:rPr lang="en-US" sz="2800" dirty="0"/>
              <a:t> </a:t>
            </a:r>
            <a:r>
              <a:rPr lang="en-US" sz="2800" dirty="0" err="1"/>
              <a:t>siendo</a:t>
            </a:r>
            <a:r>
              <a:rPr lang="en-US" sz="2800" dirty="0"/>
              <a:t> </a:t>
            </a:r>
            <a:r>
              <a:rPr lang="en-US" sz="2800" dirty="0" err="1"/>
              <a:t>observado</a:t>
            </a:r>
            <a:r>
              <a:rPr lang="en-US" sz="2800" dirty="0"/>
              <a:t>. </a:t>
            </a:r>
            <a:r>
              <a:rPr lang="en-US" sz="2800" dirty="0" err="1"/>
              <a:t>Esto</a:t>
            </a:r>
            <a:r>
              <a:rPr lang="en-US" sz="2800" dirty="0"/>
              <a:t> </a:t>
            </a:r>
            <a:r>
              <a:rPr lang="en-US" sz="2800" dirty="0" err="1"/>
              <a:t>ocurre</a:t>
            </a:r>
            <a:r>
              <a:rPr lang="en-US" sz="2800" dirty="0"/>
              <a:t> </a:t>
            </a:r>
            <a:r>
              <a:rPr lang="en-US" sz="2800" dirty="0" err="1"/>
              <a:t>tanto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contextos</a:t>
            </a:r>
            <a:r>
              <a:rPr lang="en-US" sz="2800" dirty="0"/>
              <a:t> </a:t>
            </a:r>
            <a:r>
              <a:rPr lang="en-US" sz="2800" dirty="0" err="1"/>
              <a:t>humanos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cuánticos</a:t>
            </a:r>
            <a:r>
              <a:rPr lang="en-US" sz="2800" dirty="0"/>
              <a:t>: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psicología</a:t>
            </a:r>
            <a:r>
              <a:rPr lang="en-US" sz="2800" dirty="0"/>
              <a:t>, el </a:t>
            </a:r>
            <a:r>
              <a:rPr lang="en-US" sz="2800" dirty="0" err="1"/>
              <a:t>comportamiento</a:t>
            </a:r>
            <a:r>
              <a:rPr lang="en-US" sz="2800" dirty="0"/>
              <a:t> de las personas </a:t>
            </a:r>
            <a:r>
              <a:rPr lang="en-US" sz="2800" dirty="0" err="1"/>
              <a:t>puede</a:t>
            </a:r>
            <a:r>
              <a:rPr lang="en-US" sz="2800" dirty="0"/>
              <a:t> </a:t>
            </a:r>
            <a:r>
              <a:rPr lang="en-US" sz="2800" dirty="0" err="1"/>
              <a:t>cambiar</a:t>
            </a:r>
            <a:r>
              <a:rPr lang="en-US" sz="2800" dirty="0"/>
              <a:t> </a:t>
            </a:r>
            <a:r>
              <a:rPr lang="en-US" sz="2800" dirty="0" err="1"/>
              <a:t>cuando</a:t>
            </a:r>
            <a:r>
              <a:rPr lang="en-US" sz="2800" dirty="0"/>
              <a:t> </a:t>
            </a:r>
            <a:r>
              <a:rPr lang="en-US" sz="2800" dirty="0" err="1"/>
              <a:t>saben</a:t>
            </a:r>
            <a:r>
              <a:rPr lang="en-US" sz="2800" dirty="0"/>
              <a:t> que </a:t>
            </a:r>
            <a:r>
              <a:rPr lang="en-US" sz="2800" dirty="0" err="1"/>
              <a:t>están</a:t>
            </a:r>
            <a:r>
              <a:rPr lang="en-US" sz="2800" dirty="0"/>
              <a:t> </a:t>
            </a:r>
            <a:r>
              <a:rPr lang="en-US" sz="2800" dirty="0" err="1"/>
              <a:t>siendo</a:t>
            </a:r>
            <a:r>
              <a:rPr lang="en-US" sz="2800" dirty="0"/>
              <a:t> </a:t>
            </a:r>
            <a:r>
              <a:rPr lang="en-US" sz="2800" dirty="0" err="1"/>
              <a:t>observadas</a:t>
            </a:r>
            <a:r>
              <a:rPr lang="en-US" sz="2800" dirty="0"/>
              <a:t> (lo que </a:t>
            </a:r>
            <a:r>
              <a:rPr lang="en-US" sz="2800" dirty="0" err="1"/>
              <a:t>suele</a:t>
            </a:r>
            <a:r>
              <a:rPr lang="en-US" sz="2800" dirty="0"/>
              <a:t> </a:t>
            </a:r>
            <a:r>
              <a:rPr lang="en-US" sz="2800" dirty="0" err="1"/>
              <a:t>denominarse</a:t>
            </a:r>
            <a:r>
              <a:rPr lang="en-US" sz="2800" dirty="0"/>
              <a:t> </a:t>
            </a:r>
            <a:r>
              <a:rPr lang="en-US" sz="2800" dirty="0" err="1"/>
              <a:t>efecto</a:t>
            </a:r>
            <a:r>
              <a:rPr lang="en-US" sz="2800" dirty="0"/>
              <a:t> Hawthorne), </a:t>
            </a:r>
            <a:r>
              <a:rPr lang="en-US" sz="2800" dirty="0" err="1"/>
              <a:t>mientras</a:t>
            </a:r>
            <a:r>
              <a:rPr lang="en-US" sz="2800" dirty="0"/>
              <a:t> que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mecánica</a:t>
            </a:r>
            <a:r>
              <a:rPr lang="en-US" sz="2800" dirty="0"/>
              <a:t> </a:t>
            </a:r>
            <a:r>
              <a:rPr lang="en-US" sz="2800" dirty="0" err="1"/>
              <a:t>cuántica</a:t>
            </a:r>
            <a:r>
              <a:rPr lang="en-US" sz="2800" dirty="0"/>
              <a:t>, el </a:t>
            </a:r>
            <a:r>
              <a:rPr lang="en-US" sz="2800" dirty="0" err="1"/>
              <a:t>acto</a:t>
            </a:r>
            <a:r>
              <a:rPr lang="en-US" sz="2800" dirty="0"/>
              <a:t> de </a:t>
            </a:r>
            <a:r>
              <a:rPr lang="en-US" sz="2800" dirty="0" err="1"/>
              <a:t>medir</a:t>
            </a:r>
            <a:r>
              <a:rPr lang="en-US" sz="2800" dirty="0"/>
              <a:t> un </a:t>
            </a:r>
            <a:r>
              <a:rPr lang="en-US" sz="2800" dirty="0" err="1"/>
              <a:t>sistema</a:t>
            </a:r>
            <a:r>
              <a:rPr lang="en-US" sz="2800" dirty="0"/>
              <a:t> </a:t>
            </a:r>
            <a:r>
              <a:rPr lang="en-US" sz="2800" dirty="0" err="1"/>
              <a:t>cuántico</a:t>
            </a:r>
            <a:r>
              <a:rPr lang="en-US" sz="2800" dirty="0"/>
              <a:t> </a:t>
            </a:r>
            <a:r>
              <a:rPr lang="en-US" sz="2800" dirty="0" err="1"/>
              <a:t>altera</a:t>
            </a:r>
            <a:r>
              <a:rPr lang="en-US" sz="2800" dirty="0"/>
              <a:t> </a:t>
            </a:r>
            <a:r>
              <a:rPr lang="en-US" sz="2800" dirty="0" err="1"/>
              <a:t>inevitablemente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estado</a:t>
            </a:r>
            <a:r>
              <a:rPr lang="en-US" sz="28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843DEB-DB23-C249-90F3-837DDA3D6844}"/>
              </a:ext>
            </a:extLst>
          </p:cNvPr>
          <p:cNvSpPr txBox="1"/>
          <p:nvPr/>
        </p:nvSpPr>
        <p:spPr>
          <a:xfrm>
            <a:off x="2256970" y="1567543"/>
            <a:ext cx="799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El </a:t>
            </a:r>
            <a:r>
              <a:rPr lang="en-US" sz="4000" dirty="0" err="1"/>
              <a:t>efecto</a:t>
            </a:r>
            <a:r>
              <a:rPr lang="en-US" sz="4000" dirty="0"/>
              <a:t> </a:t>
            </a:r>
            <a:r>
              <a:rPr lang="en-US" sz="4000" dirty="0" err="1"/>
              <a:t>observador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A5D44-0B8F-D341-89EC-7D94D76ACF4B}"/>
              </a:ext>
            </a:extLst>
          </p:cNvPr>
          <p:cNvSpPr txBox="1"/>
          <p:nvPr/>
        </p:nvSpPr>
        <p:spPr>
          <a:xfrm>
            <a:off x="2480154" y="399404"/>
            <a:ext cx="7214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Para </a:t>
            </a:r>
            <a:r>
              <a:rPr lang="en-US" sz="4800" dirty="0" err="1"/>
              <a:t>finalizar</a:t>
            </a:r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954125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02FBFF-F246-5E47-8FE9-B1A272C3E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83" y="2696661"/>
            <a:ext cx="10611717" cy="267700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39C2B-021E-354E-974F-CC57BDFA8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1E1B0-80FA-6047-BA4A-65551127A4A0}"/>
              </a:ext>
            </a:extLst>
          </p:cNvPr>
          <p:cNvSpPr txBox="1"/>
          <p:nvPr/>
        </p:nvSpPr>
        <p:spPr>
          <a:xfrm>
            <a:off x="2480154" y="576197"/>
            <a:ext cx="7214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Para </a:t>
            </a:r>
            <a:r>
              <a:rPr lang="en-US" sz="4800" dirty="0" err="1"/>
              <a:t>finalizar</a:t>
            </a:r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817954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DEDDA-CB3B-2940-9124-E9E0ADF2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28A412-AC59-EE4C-ABBB-231C1D2E88AC}"/>
              </a:ext>
            </a:extLst>
          </p:cNvPr>
          <p:cNvSpPr txBox="1"/>
          <p:nvPr/>
        </p:nvSpPr>
        <p:spPr>
          <a:xfrm>
            <a:off x="2655519" y="1966586"/>
            <a:ext cx="6876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87315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C8713-1EFF-084B-A934-BCE9C7E2FD71}"/>
              </a:ext>
            </a:extLst>
          </p:cNvPr>
          <p:cNvSpPr txBox="1"/>
          <p:nvPr/>
        </p:nvSpPr>
        <p:spPr>
          <a:xfrm>
            <a:off x="725714" y="754743"/>
            <a:ext cx="10856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Hay </a:t>
            </a:r>
            <a:r>
              <a:rPr lang="en-US" sz="3200" dirty="0" err="1"/>
              <a:t>diferencias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la </a:t>
            </a:r>
            <a:r>
              <a:rPr lang="en-US" sz="3200" dirty="0" err="1"/>
              <a:t>literatura</a:t>
            </a:r>
            <a:r>
              <a:rPr lang="en-US" sz="3200" dirty="0"/>
              <a:t>, </a:t>
            </a:r>
            <a:r>
              <a:rPr lang="en-US" sz="3200" dirty="0" err="1"/>
              <a:t>pero</a:t>
            </a:r>
            <a:r>
              <a:rPr lang="en-US" sz="3200" dirty="0"/>
              <a:t> </a:t>
            </a:r>
            <a:r>
              <a:rPr lang="en-US" sz="3200" dirty="0" err="1"/>
              <a:t>comúnmente</a:t>
            </a:r>
            <a:r>
              <a:rPr lang="en-US" sz="3200" dirty="0"/>
              <a:t> se </a:t>
            </a:r>
            <a:r>
              <a:rPr lang="en-US" sz="3200" dirty="0" err="1"/>
              <a:t>incluyen</a:t>
            </a:r>
            <a:r>
              <a:rPr lang="en-US" sz="3200" dirty="0"/>
              <a:t> </a:t>
            </a:r>
            <a:r>
              <a:rPr lang="en-US" sz="3200" dirty="0" err="1"/>
              <a:t>sentimientos</a:t>
            </a:r>
            <a:r>
              <a:rPr lang="en-US" sz="3200" dirty="0"/>
              <a:t> de </a:t>
            </a:r>
            <a:r>
              <a:rPr lang="en-US" sz="3200" dirty="0" err="1"/>
              <a:t>angustia</a:t>
            </a:r>
            <a:r>
              <a:rPr lang="en-US" sz="3200" dirty="0"/>
              <a:t>, </a:t>
            </a:r>
            <a:r>
              <a:rPr lang="en-US" sz="3200" dirty="0" err="1"/>
              <a:t>preocupación</a:t>
            </a:r>
            <a:r>
              <a:rPr lang="en-US" sz="3200" dirty="0"/>
              <a:t> y </a:t>
            </a:r>
            <a:r>
              <a:rPr lang="en-US" sz="3200" dirty="0" err="1"/>
              <a:t>desesperanza</a:t>
            </a:r>
            <a:r>
              <a:rPr lang="en-US" sz="3200" dirty="0"/>
              <a:t> </a:t>
            </a:r>
            <a:r>
              <a:rPr lang="en-US" sz="3200" dirty="0" err="1"/>
              <a:t>causadas</a:t>
            </a:r>
            <a:r>
              <a:rPr lang="en-US" sz="3200" dirty="0"/>
              <a:t> </a:t>
            </a:r>
            <a:r>
              <a:rPr lang="en-US" sz="3200" dirty="0" err="1"/>
              <a:t>por</a:t>
            </a:r>
            <a:r>
              <a:rPr lang="en-US" sz="3200" dirty="0"/>
              <a:t> la crisis </a:t>
            </a:r>
            <a:r>
              <a:rPr lang="en-US" sz="3200" dirty="0" err="1"/>
              <a:t>ambiental</a:t>
            </a:r>
            <a:r>
              <a:rPr lang="en-US" sz="32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7FD9C-B241-1A4C-86C6-A1EFBD73CF75}"/>
              </a:ext>
            </a:extLst>
          </p:cNvPr>
          <p:cNvSpPr txBox="1"/>
          <p:nvPr/>
        </p:nvSpPr>
        <p:spPr>
          <a:xfrm>
            <a:off x="725714" y="3171372"/>
            <a:ext cx="108566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Hay </a:t>
            </a:r>
            <a:r>
              <a:rPr lang="en-US" sz="3200" dirty="0" err="1"/>
              <a:t>relación</a:t>
            </a:r>
            <a:r>
              <a:rPr lang="en-US" sz="3200" dirty="0"/>
              <a:t> entre las </a:t>
            </a:r>
            <a:r>
              <a:rPr lang="en-US" sz="3200" dirty="0" err="1"/>
              <a:t>respuestas</a:t>
            </a:r>
            <a:r>
              <a:rPr lang="en-US" sz="3200" dirty="0"/>
              <a:t> </a:t>
            </a:r>
            <a:r>
              <a:rPr lang="en-US" sz="3200" dirty="0" err="1"/>
              <a:t>emocionales</a:t>
            </a:r>
            <a:r>
              <a:rPr lang="en-US" sz="3200" dirty="0"/>
              <a:t> al </a:t>
            </a:r>
            <a:r>
              <a:rPr lang="en-US" sz="3200" dirty="0" err="1"/>
              <a:t>cambio</a:t>
            </a:r>
            <a:r>
              <a:rPr lang="en-US" sz="3200" dirty="0"/>
              <a:t> </a:t>
            </a:r>
            <a:r>
              <a:rPr lang="en-US" sz="3200" dirty="0" err="1"/>
              <a:t>climático</a:t>
            </a:r>
            <a:r>
              <a:rPr lang="en-US" sz="3200" dirty="0"/>
              <a:t> y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patrones</a:t>
            </a:r>
            <a:r>
              <a:rPr lang="en-US" sz="3200" dirty="0"/>
              <a:t> de </a:t>
            </a:r>
            <a:r>
              <a:rPr lang="en-US" sz="3200" dirty="0" err="1"/>
              <a:t>comportamiento</a:t>
            </a:r>
            <a:r>
              <a:rPr lang="en-US" sz="3200" dirty="0"/>
              <a:t>. </a:t>
            </a:r>
            <a:r>
              <a:rPr lang="en-US" sz="3200" dirty="0" err="1"/>
              <a:t>Aunque</a:t>
            </a:r>
            <a:r>
              <a:rPr lang="en-US" sz="3200" dirty="0"/>
              <a:t> </a:t>
            </a:r>
            <a:r>
              <a:rPr lang="en-US" sz="3200" dirty="0" err="1"/>
              <a:t>normalmente</a:t>
            </a:r>
            <a:r>
              <a:rPr lang="en-US" sz="3200" dirty="0"/>
              <a:t> se </a:t>
            </a:r>
            <a:r>
              <a:rPr lang="en-US" sz="3200" dirty="0" err="1"/>
              <a:t>manifiestan</a:t>
            </a:r>
            <a:r>
              <a:rPr lang="en-US" sz="3200" dirty="0"/>
              <a:t> </a:t>
            </a:r>
            <a:r>
              <a:rPr lang="en-US" sz="3200" dirty="0" err="1"/>
              <a:t>como</a:t>
            </a:r>
            <a:r>
              <a:rPr lang="en-US" sz="3200" dirty="0"/>
              <a:t> </a:t>
            </a:r>
            <a:r>
              <a:rPr lang="en-US" sz="3200" dirty="0" err="1"/>
              <a:t>preocupaciones</a:t>
            </a:r>
            <a:r>
              <a:rPr lang="en-US" sz="3200" dirty="0"/>
              <a:t>, no </a:t>
            </a:r>
            <a:r>
              <a:rPr lang="en-US" sz="3200" dirty="0" err="1"/>
              <a:t>siempre</a:t>
            </a:r>
            <a:r>
              <a:rPr lang="en-US" sz="3200" dirty="0"/>
              <a:t> se </a:t>
            </a:r>
            <a:r>
              <a:rPr lang="en-US" sz="3200" dirty="0" err="1"/>
              <a:t>traducen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acciones</a:t>
            </a:r>
            <a:r>
              <a:rPr lang="en-US" sz="3200" dirty="0"/>
              <a:t> </a:t>
            </a:r>
            <a:r>
              <a:rPr lang="en-US" sz="3200" dirty="0" err="1"/>
              <a:t>concretas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761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2F4E1A-7CA5-AC43-98BC-6708386E00A6}"/>
              </a:ext>
            </a:extLst>
          </p:cNvPr>
          <p:cNvSpPr txBox="1"/>
          <p:nvPr/>
        </p:nvSpPr>
        <p:spPr>
          <a:xfrm>
            <a:off x="319314" y="1197429"/>
            <a:ext cx="252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 gran </a:t>
            </a:r>
            <a:r>
              <a:rPr lang="en-US" sz="3200" dirty="0" err="1"/>
              <a:t>reto</a:t>
            </a:r>
            <a:r>
              <a:rPr lang="en-US" sz="3200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BA87DF-D216-4D43-9714-C07DC5FD3F67}"/>
              </a:ext>
            </a:extLst>
          </p:cNvPr>
          <p:cNvSpPr txBox="1"/>
          <p:nvPr/>
        </p:nvSpPr>
        <p:spPr>
          <a:xfrm>
            <a:off x="319314" y="2685143"/>
            <a:ext cx="11408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¿</a:t>
            </a:r>
            <a:r>
              <a:rPr lang="en-US" sz="4000" dirty="0" err="1"/>
              <a:t>Cómo</a:t>
            </a:r>
            <a:r>
              <a:rPr lang="en-US" sz="4000" dirty="0"/>
              <a:t> </a:t>
            </a:r>
            <a:r>
              <a:rPr lang="en-US" sz="4000" dirty="0" err="1"/>
              <a:t>transformar</a:t>
            </a:r>
            <a:r>
              <a:rPr lang="en-US" sz="4000" dirty="0"/>
              <a:t> la </a:t>
            </a:r>
            <a:r>
              <a:rPr lang="en-US" sz="4000" dirty="0" err="1"/>
              <a:t>preocupación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involucramiento</a:t>
            </a:r>
            <a:r>
              <a:rPr lang="en-US" sz="4000" dirty="0"/>
              <a:t> </a:t>
            </a:r>
            <a:r>
              <a:rPr lang="en-US" sz="4000" dirty="0" err="1"/>
              <a:t>activo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02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208AE7-76B8-7B4A-B184-4FA0B1EF721C}"/>
              </a:ext>
            </a:extLst>
          </p:cNvPr>
          <p:cNvSpPr txBox="1"/>
          <p:nvPr/>
        </p:nvSpPr>
        <p:spPr>
          <a:xfrm>
            <a:off x="609600" y="508000"/>
            <a:ext cx="10653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¿Por </a:t>
            </a:r>
            <a:r>
              <a:rPr lang="en-US" sz="3200" dirty="0" err="1"/>
              <a:t>qué</a:t>
            </a:r>
            <a:r>
              <a:rPr lang="en-US" sz="3200" dirty="0"/>
              <a:t> </a:t>
            </a:r>
            <a:r>
              <a:rPr lang="en-US" sz="3200" dirty="0" err="1"/>
              <a:t>nuestro</a:t>
            </a:r>
            <a:r>
              <a:rPr lang="en-US" sz="3200" dirty="0"/>
              <a:t> </a:t>
            </a:r>
            <a:r>
              <a:rPr lang="en-US" sz="3200" dirty="0" err="1"/>
              <a:t>foco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jóvenes</a:t>
            </a:r>
            <a:r>
              <a:rPr lang="en-US" sz="3200" dirty="0"/>
              <a:t> del AMVA?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378DF-ECCE-1145-A2C7-09A01ADAF2A0}"/>
              </a:ext>
            </a:extLst>
          </p:cNvPr>
          <p:cNvSpPr txBox="1"/>
          <p:nvPr/>
        </p:nvSpPr>
        <p:spPr>
          <a:xfrm>
            <a:off x="391883" y="1346668"/>
            <a:ext cx="11350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 </a:t>
            </a:r>
            <a:r>
              <a:rPr lang="en-US" sz="3200" dirty="0" err="1"/>
              <a:t>literatura</a:t>
            </a:r>
            <a:r>
              <a:rPr lang="en-US" sz="3200" dirty="0"/>
              <a:t> </a:t>
            </a:r>
            <a:r>
              <a:rPr lang="en-US" sz="3200" dirty="0" err="1"/>
              <a:t>discute</a:t>
            </a:r>
            <a:r>
              <a:rPr lang="en-US" sz="3200" dirty="0"/>
              <a:t> que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impactos</a:t>
            </a:r>
            <a:r>
              <a:rPr lang="en-US" sz="3200" dirty="0"/>
              <a:t> de la </a:t>
            </a:r>
            <a:r>
              <a:rPr lang="en-US" sz="3200" dirty="0" err="1"/>
              <a:t>ecoansiedad</a:t>
            </a:r>
            <a:r>
              <a:rPr lang="en-US" sz="3200" dirty="0"/>
              <a:t> se </a:t>
            </a:r>
            <a:r>
              <a:rPr lang="en-US" sz="3200" dirty="0" err="1"/>
              <a:t>experimentan</a:t>
            </a:r>
            <a:r>
              <a:rPr lang="en-US" sz="3200" dirty="0"/>
              <a:t> de </a:t>
            </a:r>
            <a:r>
              <a:rPr lang="en-US" sz="3200" dirty="0" err="1"/>
              <a:t>manera</a:t>
            </a:r>
            <a:r>
              <a:rPr lang="en-US" sz="3200" dirty="0"/>
              <a:t> </a:t>
            </a:r>
            <a:r>
              <a:rPr lang="en-US" sz="3200" dirty="0" err="1"/>
              <a:t>desproporcional</a:t>
            </a:r>
            <a:r>
              <a:rPr lang="en-US" sz="3200" dirty="0"/>
              <a:t> entre </a:t>
            </a:r>
            <a:r>
              <a:rPr lang="en-US" sz="3200" dirty="0" err="1"/>
              <a:t>diferentes</a:t>
            </a:r>
            <a:r>
              <a:rPr lang="en-US" sz="3200" dirty="0"/>
              <a:t> </a:t>
            </a:r>
            <a:r>
              <a:rPr lang="en-US" sz="3200" dirty="0" err="1"/>
              <a:t>contextos</a:t>
            </a:r>
            <a:r>
              <a:rPr lang="en-US" sz="3200" dirty="0"/>
              <a:t> </a:t>
            </a:r>
            <a:r>
              <a:rPr lang="en-US" sz="3200" dirty="0" err="1"/>
              <a:t>demográficos</a:t>
            </a:r>
            <a:r>
              <a:rPr lang="en-US" sz="3200" dirty="0"/>
              <a:t> y </a:t>
            </a:r>
            <a:r>
              <a:rPr lang="en-US" sz="3200" dirty="0" err="1"/>
              <a:t>geográficos</a:t>
            </a:r>
            <a:r>
              <a:rPr lang="en-US" sz="32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C6861D-B327-DF4C-B53E-4A9F87E77AE2}"/>
              </a:ext>
            </a:extLst>
          </p:cNvPr>
          <p:cNvSpPr txBox="1"/>
          <p:nvPr/>
        </p:nvSpPr>
        <p:spPr>
          <a:xfrm>
            <a:off x="391884" y="3373421"/>
            <a:ext cx="1135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Países</a:t>
            </a:r>
            <a:r>
              <a:rPr lang="en-US" sz="3200" dirty="0"/>
              <a:t> </a:t>
            </a:r>
            <a:r>
              <a:rPr lang="en-US" sz="3200" dirty="0" err="1"/>
              <a:t>ricos</a:t>
            </a:r>
            <a:r>
              <a:rPr lang="en-US" sz="3200" dirty="0"/>
              <a:t> vs. </a:t>
            </a:r>
            <a:r>
              <a:rPr lang="en-US" sz="3200" dirty="0" err="1"/>
              <a:t>países</a:t>
            </a:r>
            <a:r>
              <a:rPr lang="en-US" sz="3200" dirty="0"/>
              <a:t> </a:t>
            </a:r>
            <a:r>
              <a:rPr lang="en-US" sz="3200" dirty="0" err="1"/>
              <a:t>pobres</a:t>
            </a:r>
            <a:r>
              <a:rPr lang="en-US" sz="32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0B0DE5-9E08-2240-86EE-0CD390BF5A51}"/>
              </a:ext>
            </a:extLst>
          </p:cNvPr>
          <p:cNvSpPr txBox="1"/>
          <p:nvPr/>
        </p:nvSpPr>
        <p:spPr>
          <a:xfrm>
            <a:off x="391884" y="4065902"/>
            <a:ext cx="1135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Población</a:t>
            </a:r>
            <a:r>
              <a:rPr lang="en-US" sz="3200" dirty="0"/>
              <a:t> </a:t>
            </a:r>
            <a:r>
              <a:rPr lang="en-US" sz="3200" dirty="0" err="1"/>
              <a:t>urbana</a:t>
            </a:r>
            <a:r>
              <a:rPr lang="en-US" sz="3200" dirty="0"/>
              <a:t> vs. </a:t>
            </a:r>
            <a:r>
              <a:rPr lang="en-US" sz="3200" dirty="0" err="1"/>
              <a:t>población</a:t>
            </a:r>
            <a:r>
              <a:rPr lang="en-US" sz="3200" dirty="0"/>
              <a:t> rural.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A710D7-C6D3-D14E-B342-7AA379EE1D4E}"/>
              </a:ext>
            </a:extLst>
          </p:cNvPr>
          <p:cNvSpPr txBox="1"/>
          <p:nvPr/>
        </p:nvSpPr>
        <p:spPr>
          <a:xfrm>
            <a:off x="391883" y="4758383"/>
            <a:ext cx="1135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Personas con </a:t>
            </a:r>
            <a:r>
              <a:rPr lang="en-US" sz="3200" dirty="0" err="1"/>
              <a:t>educación</a:t>
            </a:r>
            <a:r>
              <a:rPr lang="en-US" sz="3200" dirty="0"/>
              <a:t> formal vs. personas sin </a:t>
            </a:r>
            <a:r>
              <a:rPr lang="en-US" sz="3200" dirty="0" err="1"/>
              <a:t>ella</a:t>
            </a:r>
            <a:r>
              <a:rPr lang="en-US" sz="32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7AE1E9-9376-D648-A059-09B4D076459C}"/>
              </a:ext>
            </a:extLst>
          </p:cNvPr>
          <p:cNvSpPr txBox="1"/>
          <p:nvPr/>
        </p:nvSpPr>
        <p:spPr>
          <a:xfrm>
            <a:off x="391883" y="5454666"/>
            <a:ext cx="1135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Mujeres</a:t>
            </a:r>
            <a:r>
              <a:rPr lang="en-US" sz="3200" dirty="0"/>
              <a:t> vs. hombres.</a:t>
            </a:r>
          </a:p>
        </p:txBody>
      </p:sp>
    </p:spTree>
    <p:extLst>
      <p:ext uri="{BB962C8B-B14F-4D97-AF65-F5344CB8AC3E}">
        <p14:creationId xmlns:p14="http://schemas.microsoft.com/office/powerpoint/2010/main" val="198286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FAB677-5064-FB43-9E36-8DD4C7ACF9AC}"/>
              </a:ext>
            </a:extLst>
          </p:cNvPr>
          <p:cNvSpPr txBox="1"/>
          <p:nvPr/>
        </p:nvSpPr>
        <p:spPr>
          <a:xfrm>
            <a:off x="420909" y="566057"/>
            <a:ext cx="1135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Jóvenes</a:t>
            </a:r>
            <a:r>
              <a:rPr lang="en-US" sz="3200" dirty="0"/>
              <a:t> vs. </a:t>
            </a:r>
            <a:r>
              <a:rPr lang="en-US" sz="3200" dirty="0" err="1"/>
              <a:t>viejos</a:t>
            </a:r>
            <a:r>
              <a:rPr lang="en-US" sz="32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38A602-719E-3F4D-B821-30672EB8E904}"/>
              </a:ext>
            </a:extLst>
          </p:cNvPr>
          <p:cNvSpPr txBox="1"/>
          <p:nvPr/>
        </p:nvSpPr>
        <p:spPr>
          <a:xfrm>
            <a:off x="420909" y="2082800"/>
            <a:ext cx="1116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Los </a:t>
            </a:r>
            <a:r>
              <a:rPr lang="en-US" sz="3200" dirty="0" err="1"/>
              <a:t>jóvenes</a:t>
            </a:r>
            <a:r>
              <a:rPr lang="en-US" sz="3200" dirty="0"/>
              <a:t> (18-28 para </a:t>
            </a:r>
            <a:r>
              <a:rPr lang="en-US" sz="3200" dirty="0" err="1"/>
              <a:t>nuestra</a:t>
            </a:r>
            <a:r>
              <a:rPr lang="en-US" sz="3200" dirty="0"/>
              <a:t> </a:t>
            </a:r>
            <a:r>
              <a:rPr lang="en-US" sz="3200" dirty="0" err="1"/>
              <a:t>muestra</a:t>
            </a:r>
            <a:r>
              <a:rPr lang="en-US" sz="3200" dirty="0"/>
              <a:t>) son </a:t>
            </a:r>
            <a:r>
              <a:rPr lang="en-US" sz="3200" dirty="0" err="1"/>
              <a:t>particularmente</a:t>
            </a:r>
            <a:r>
              <a:rPr lang="en-US" sz="3200" dirty="0"/>
              <a:t> </a:t>
            </a:r>
            <a:r>
              <a:rPr lang="en-US" sz="3200" dirty="0" err="1"/>
              <a:t>vulnerables</a:t>
            </a:r>
            <a:r>
              <a:rPr lang="en-US" sz="3200" dirty="0"/>
              <a:t> </a:t>
            </a:r>
            <a:r>
              <a:rPr lang="en-US" sz="3200" dirty="0" err="1"/>
              <a:t>debido</a:t>
            </a:r>
            <a:r>
              <a:rPr lang="en-US" sz="3200" dirty="0"/>
              <a:t> a </a:t>
            </a:r>
            <a:r>
              <a:rPr lang="en-US" sz="3200" dirty="0" err="1"/>
              <a:t>su</a:t>
            </a:r>
            <a:r>
              <a:rPr lang="en-US" sz="3200" dirty="0"/>
              <a:t> </a:t>
            </a:r>
            <a:r>
              <a:rPr lang="en-US" sz="3200" dirty="0" err="1"/>
              <a:t>estado</a:t>
            </a:r>
            <a:r>
              <a:rPr lang="en-US" sz="3200" dirty="0"/>
              <a:t> de </a:t>
            </a:r>
            <a:r>
              <a:rPr lang="en-US" sz="3200" dirty="0" err="1"/>
              <a:t>desarrollo</a:t>
            </a:r>
            <a:r>
              <a:rPr lang="en-US" sz="3200" dirty="0"/>
              <a:t> </a:t>
            </a:r>
            <a:r>
              <a:rPr lang="en-US" sz="3200" dirty="0" err="1"/>
              <a:t>físico</a:t>
            </a:r>
            <a:r>
              <a:rPr lang="en-US" sz="3200" dirty="0"/>
              <a:t> y </a:t>
            </a:r>
            <a:r>
              <a:rPr lang="en-US" sz="3200" dirty="0" err="1"/>
              <a:t>psicológico</a:t>
            </a:r>
            <a:r>
              <a:rPr lang="en-US" sz="32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AB235A-DA37-2747-9E0A-76B01CEA1CBD}"/>
              </a:ext>
            </a:extLst>
          </p:cNvPr>
          <p:cNvSpPr txBox="1"/>
          <p:nvPr/>
        </p:nvSpPr>
        <p:spPr>
          <a:xfrm>
            <a:off x="420909" y="3873500"/>
            <a:ext cx="111614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 solo son </a:t>
            </a:r>
            <a:r>
              <a:rPr lang="en-US" sz="3200" dirty="0" err="1"/>
              <a:t>más</a:t>
            </a:r>
            <a:r>
              <a:rPr lang="en-US" sz="3200" dirty="0"/>
              <a:t> </a:t>
            </a:r>
            <a:r>
              <a:rPr lang="en-US" sz="3200" dirty="0" err="1"/>
              <a:t>susceptibles</a:t>
            </a:r>
            <a:r>
              <a:rPr lang="en-US" sz="3200" dirty="0"/>
              <a:t> a las </a:t>
            </a:r>
            <a:r>
              <a:rPr lang="en-US" sz="3200" dirty="0" err="1"/>
              <a:t>ansiedades</a:t>
            </a:r>
            <a:r>
              <a:rPr lang="en-US" sz="3200" dirty="0"/>
              <a:t> del </a:t>
            </a:r>
            <a:r>
              <a:rPr lang="en-US" sz="3200" dirty="0" err="1"/>
              <a:t>día</a:t>
            </a:r>
            <a:r>
              <a:rPr lang="en-US" sz="3200" dirty="0"/>
              <a:t> a </a:t>
            </a:r>
            <a:r>
              <a:rPr lang="en-US" sz="3200" dirty="0" err="1"/>
              <a:t>día</a:t>
            </a:r>
            <a:r>
              <a:rPr lang="en-US" sz="3200" dirty="0"/>
              <a:t>, </a:t>
            </a:r>
            <a:r>
              <a:rPr lang="en-US" sz="3200" dirty="0" err="1"/>
              <a:t>sino</a:t>
            </a:r>
            <a:r>
              <a:rPr lang="en-US" sz="3200" dirty="0"/>
              <a:t> que </a:t>
            </a:r>
            <a:r>
              <a:rPr lang="en-US" sz="3200" dirty="0" err="1"/>
              <a:t>también</a:t>
            </a:r>
            <a:r>
              <a:rPr lang="en-US" sz="3200" dirty="0"/>
              <a:t> </a:t>
            </a:r>
            <a:r>
              <a:rPr lang="en-US" sz="3200" dirty="0" err="1"/>
              <a:t>enfrentan</a:t>
            </a:r>
            <a:r>
              <a:rPr lang="en-US" sz="3200" dirty="0"/>
              <a:t> </a:t>
            </a:r>
            <a:r>
              <a:rPr lang="en-US" sz="3200" dirty="0" err="1"/>
              <a:t>más</a:t>
            </a:r>
            <a:r>
              <a:rPr lang="en-US" sz="3200" dirty="0"/>
              <a:t> </a:t>
            </a:r>
            <a:r>
              <a:rPr lang="en-US" sz="3200" dirty="0" err="1"/>
              <a:t>riesgo</a:t>
            </a:r>
            <a:r>
              <a:rPr lang="en-US" sz="3200" dirty="0"/>
              <a:t> de </a:t>
            </a:r>
            <a:r>
              <a:rPr lang="en-US" sz="3200" dirty="0" err="1"/>
              <a:t>desarrollar</a:t>
            </a:r>
            <a:r>
              <a:rPr lang="en-US" sz="3200" dirty="0"/>
              <a:t> </a:t>
            </a:r>
            <a:r>
              <a:rPr lang="en-US" sz="3200" dirty="0" err="1"/>
              <a:t>desórdenes</a:t>
            </a:r>
            <a:r>
              <a:rPr lang="en-US" sz="3200" dirty="0"/>
              <a:t> de </a:t>
            </a:r>
            <a:r>
              <a:rPr lang="en-US" sz="3200" dirty="0" err="1"/>
              <a:t>salud</a:t>
            </a:r>
            <a:r>
              <a:rPr lang="en-US" sz="3200" dirty="0"/>
              <a:t> mental </a:t>
            </a:r>
            <a:r>
              <a:rPr lang="en-US" sz="3200" dirty="0" err="1"/>
              <a:t>como</a:t>
            </a:r>
            <a:r>
              <a:rPr lang="en-US" sz="3200" dirty="0"/>
              <a:t> </a:t>
            </a:r>
            <a:r>
              <a:rPr lang="en-US" sz="3200" dirty="0" err="1"/>
              <a:t>respuesta</a:t>
            </a:r>
            <a:r>
              <a:rPr lang="en-US" sz="3200" dirty="0"/>
              <a:t> a </a:t>
            </a:r>
            <a:r>
              <a:rPr lang="en-US" sz="3200" dirty="0" err="1"/>
              <a:t>factores</a:t>
            </a:r>
            <a:r>
              <a:rPr lang="en-US" sz="3200" dirty="0"/>
              <a:t> </a:t>
            </a:r>
            <a:r>
              <a:rPr lang="en-US" sz="3200" dirty="0" err="1"/>
              <a:t>estresantes</a:t>
            </a:r>
            <a:r>
              <a:rPr lang="en-US" sz="3200" dirty="0"/>
              <a:t> </a:t>
            </a:r>
            <a:r>
              <a:rPr lang="en-US" sz="3200" dirty="0" err="1"/>
              <a:t>como</a:t>
            </a:r>
            <a:r>
              <a:rPr lang="en-US" sz="3200" dirty="0"/>
              <a:t> la </a:t>
            </a:r>
            <a:r>
              <a:rPr lang="en-US" sz="3200" dirty="0" err="1"/>
              <a:t>degradación</a:t>
            </a:r>
            <a:r>
              <a:rPr lang="en-US" sz="3200" dirty="0"/>
              <a:t> </a:t>
            </a:r>
            <a:r>
              <a:rPr lang="en-US" sz="3200" dirty="0" err="1"/>
              <a:t>ecológica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54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34EC5-1E94-F249-80FB-7BFA1B15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B559-FAC2-7A4D-A7C7-91E4FE7A592B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EC7FF-3044-BB41-A41F-92B4BB24F6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898" y="1423923"/>
            <a:ext cx="8010510" cy="4513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72B95F-1AA0-4049-9495-863D148CC690}"/>
              </a:ext>
            </a:extLst>
          </p:cNvPr>
          <p:cNvSpPr txBox="1"/>
          <p:nvPr/>
        </p:nvSpPr>
        <p:spPr>
          <a:xfrm>
            <a:off x="1550095" y="388307"/>
            <a:ext cx="9137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Encuesta</a:t>
            </a:r>
            <a:r>
              <a:rPr lang="en-US" b="1" dirty="0"/>
              <a:t> de </a:t>
            </a:r>
            <a:r>
              <a:rPr lang="en-US" b="1" dirty="0" err="1"/>
              <a:t>Minsalud</a:t>
            </a:r>
            <a:r>
              <a:rPr lang="en-US" b="1" dirty="0"/>
              <a:t> </a:t>
            </a:r>
            <a:r>
              <a:rPr lang="en-US" b="1" dirty="0" err="1"/>
              <a:t>revela</a:t>
            </a:r>
            <a:r>
              <a:rPr lang="en-US" b="1" dirty="0"/>
              <a:t> que el 66,3% de </a:t>
            </a:r>
            <a:r>
              <a:rPr lang="en-US" b="1" dirty="0" err="1"/>
              <a:t>los</a:t>
            </a:r>
            <a:r>
              <a:rPr lang="en-US" b="1" dirty="0"/>
              <a:t> </a:t>
            </a:r>
            <a:r>
              <a:rPr lang="en-US" b="1" dirty="0" err="1"/>
              <a:t>colombianos</a:t>
            </a:r>
            <a:r>
              <a:rPr lang="en-US" b="1" dirty="0"/>
              <a:t> </a:t>
            </a:r>
            <a:r>
              <a:rPr lang="en-US" b="1" dirty="0" err="1"/>
              <a:t>declara</a:t>
            </a:r>
            <a:r>
              <a:rPr lang="en-US" b="1" dirty="0"/>
              <a:t> </a:t>
            </a:r>
            <a:r>
              <a:rPr lang="en-US" b="1" dirty="0" err="1"/>
              <a:t>haber</a:t>
            </a:r>
            <a:r>
              <a:rPr lang="en-US" b="1" dirty="0"/>
              <a:t> </a:t>
            </a:r>
            <a:r>
              <a:rPr lang="en-US" b="1" dirty="0" err="1"/>
              <a:t>enfrentado</a:t>
            </a:r>
            <a:r>
              <a:rPr lang="en-US" b="1" dirty="0"/>
              <a:t> </a:t>
            </a:r>
            <a:r>
              <a:rPr lang="en-US" b="1" dirty="0" err="1"/>
              <a:t>algún</a:t>
            </a:r>
            <a:r>
              <a:rPr lang="en-US" b="1" dirty="0"/>
              <a:t> </a:t>
            </a:r>
            <a:r>
              <a:rPr lang="en-US" b="1" dirty="0" err="1"/>
              <a:t>problema</a:t>
            </a:r>
            <a:r>
              <a:rPr lang="en-US" b="1" dirty="0"/>
              <a:t> de </a:t>
            </a:r>
            <a:r>
              <a:rPr lang="en-US" b="1" dirty="0" err="1"/>
              <a:t>salud</a:t>
            </a:r>
            <a:r>
              <a:rPr lang="en-US" b="1" dirty="0"/>
              <a:t> mental (</a:t>
            </a:r>
            <a:r>
              <a:rPr lang="en-US" b="1" dirty="0" err="1"/>
              <a:t>MinSalud</a:t>
            </a:r>
            <a:r>
              <a:rPr lang="en-US" b="1" dirty="0"/>
              <a:t>, 2023)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6865B-CA4B-4E46-B4CC-676FC415EB0F}"/>
              </a:ext>
            </a:extLst>
          </p:cNvPr>
          <p:cNvSpPr txBox="1"/>
          <p:nvPr/>
        </p:nvSpPr>
        <p:spPr>
          <a:xfrm>
            <a:off x="4191000" y="6108700"/>
            <a:ext cx="659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www.minsalud.gov.co</a:t>
            </a:r>
            <a:r>
              <a:rPr lang="en-US" sz="1400" dirty="0"/>
              <a:t>/</a:t>
            </a:r>
            <a:r>
              <a:rPr lang="en-US" sz="1400" dirty="0" err="1"/>
              <a:t>Paginas</a:t>
            </a:r>
            <a:r>
              <a:rPr lang="en-US" sz="1400" dirty="0"/>
              <a:t>/66-porciento-de-colombianos-declara-haber-enfrentado-algun-problema-de-salud-mental.aspx</a:t>
            </a:r>
          </a:p>
        </p:txBody>
      </p:sp>
    </p:spTree>
    <p:extLst>
      <p:ext uri="{BB962C8B-B14F-4D97-AF65-F5344CB8AC3E}">
        <p14:creationId xmlns:p14="http://schemas.microsoft.com/office/powerpoint/2010/main" val="1242429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1155</Words>
  <Application>Microsoft Macintosh PowerPoint</Application>
  <PresentationFormat>Widescreen</PresentationFormat>
  <Paragraphs>112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19</cp:revision>
  <dcterms:created xsi:type="dcterms:W3CDTF">2025-08-26T12:27:10Z</dcterms:created>
  <dcterms:modified xsi:type="dcterms:W3CDTF">2025-08-26T20:49:52Z</dcterms:modified>
</cp:coreProperties>
</file>